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1959" r:id="rId3"/>
    <p:sldId id="1958" r:id="rId4"/>
    <p:sldId id="1953" r:id="rId5"/>
    <p:sldId id="1960" r:id="rId6"/>
    <p:sldId id="1961" r:id="rId7"/>
    <p:sldId id="1992" r:id="rId8"/>
    <p:sldId id="1951" r:id="rId9"/>
    <p:sldId id="1990" r:id="rId10"/>
    <p:sldId id="1991" r:id="rId11"/>
    <p:sldId id="1962" r:id="rId12"/>
    <p:sldId id="1977" r:id="rId13"/>
    <p:sldId id="1976" r:id="rId14"/>
    <p:sldId id="268" r:id="rId15"/>
    <p:sldId id="1988" r:id="rId16"/>
    <p:sldId id="1979" r:id="rId17"/>
    <p:sldId id="1985" r:id="rId18"/>
    <p:sldId id="1987" r:id="rId19"/>
    <p:sldId id="1980" r:id="rId20"/>
    <p:sldId id="1963" r:id="rId21"/>
    <p:sldId id="1954" r:id="rId22"/>
    <p:sldId id="1983" r:id="rId23"/>
    <p:sldId id="1967" r:id="rId24"/>
    <p:sldId id="1966" r:id="rId25"/>
    <p:sldId id="1968" r:id="rId26"/>
    <p:sldId id="1984" r:id="rId27"/>
    <p:sldId id="1993" r:id="rId28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104C"/>
    <a:srgbClr val="DC2786"/>
    <a:srgbClr val="682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5754" autoAdjust="0"/>
  </p:normalViewPr>
  <p:slideViewPr>
    <p:cSldViewPr>
      <p:cViewPr varScale="1">
        <p:scale>
          <a:sx n="139" d="100"/>
          <a:sy n="139" d="100"/>
        </p:scale>
        <p:origin x="9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68" d="100"/>
          <a:sy n="168" d="100"/>
        </p:scale>
        <p:origin x="543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2FB3E0-8016-417D-A558-BFDFBFC9E187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6DF8210-7D03-4C5E-9AA2-A89771B4EF0E}">
      <dgm:prSet phldrT="[Text]" phldr="0"/>
      <dgm:spPr/>
      <dgm:t>
        <a:bodyPr/>
        <a:lstStyle/>
        <a:p>
          <a:r>
            <a:rPr lang="en-US" dirty="0"/>
            <a:t>LINQ (2007)</a:t>
          </a:r>
        </a:p>
      </dgm:t>
    </dgm:pt>
    <dgm:pt modelId="{C5482E3A-6D59-4DF3-A840-33C332BFE9E8}" type="parTrans" cxnId="{B110857E-5595-4477-8A01-8919CD4F8297}">
      <dgm:prSet/>
      <dgm:spPr/>
      <dgm:t>
        <a:bodyPr/>
        <a:lstStyle/>
        <a:p>
          <a:endParaRPr lang="en-US"/>
        </a:p>
      </dgm:t>
    </dgm:pt>
    <dgm:pt modelId="{3B081BD5-8E51-432A-AE7D-48381075E168}" type="sibTrans" cxnId="{B110857E-5595-4477-8A01-8919CD4F8297}">
      <dgm:prSet/>
      <dgm:spPr/>
      <dgm:t>
        <a:bodyPr/>
        <a:lstStyle/>
        <a:p>
          <a:endParaRPr lang="en-US"/>
        </a:p>
      </dgm:t>
    </dgm:pt>
    <dgm:pt modelId="{712808EA-665D-424E-AA82-7103510AC854}">
      <dgm:prSet phldrT="[Text]" phldr="0"/>
      <dgm:spPr/>
      <dgm:t>
        <a:bodyPr/>
        <a:lstStyle/>
        <a:p>
          <a:r>
            <a:rPr lang="en-US" dirty="0"/>
            <a:t>Volta (2010)</a:t>
          </a:r>
        </a:p>
      </dgm:t>
    </dgm:pt>
    <dgm:pt modelId="{157513AD-27C0-4424-9F3D-18A05807ECFA}" type="parTrans" cxnId="{C429B3A0-C2FB-47ED-A148-69F905A0F13D}">
      <dgm:prSet/>
      <dgm:spPr/>
      <dgm:t>
        <a:bodyPr/>
        <a:lstStyle/>
        <a:p>
          <a:endParaRPr lang="en-US"/>
        </a:p>
      </dgm:t>
    </dgm:pt>
    <dgm:pt modelId="{C2E5EEE8-E38E-4530-8891-FE37C72CC727}" type="sibTrans" cxnId="{C429B3A0-C2FB-47ED-A148-69F905A0F13D}">
      <dgm:prSet/>
      <dgm:spPr/>
      <dgm:t>
        <a:bodyPr/>
        <a:lstStyle/>
        <a:p>
          <a:endParaRPr lang="en-US"/>
        </a:p>
      </dgm:t>
    </dgm:pt>
    <dgm:pt modelId="{8EDE75DB-B108-4354-B4C5-AB3AC28011BD}">
      <dgm:prSet phldrT="[Text]" phldr="0"/>
      <dgm:spPr/>
      <dgm:t>
        <a:bodyPr/>
        <a:lstStyle/>
        <a:p>
          <a:r>
            <a:rPr lang="en-US" dirty="0"/>
            <a:t>Reactor (2013)</a:t>
          </a:r>
        </a:p>
      </dgm:t>
    </dgm:pt>
    <dgm:pt modelId="{F63E2CC4-614B-48A5-904F-6DC038565A26}" type="parTrans" cxnId="{BF5E17F4-8153-4B65-9150-C3E06AC3CD80}">
      <dgm:prSet/>
      <dgm:spPr/>
      <dgm:t>
        <a:bodyPr/>
        <a:lstStyle/>
        <a:p>
          <a:endParaRPr lang="en-US"/>
        </a:p>
      </dgm:t>
    </dgm:pt>
    <dgm:pt modelId="{807A6546-5E6B-4E4F-BD1C-08C9024B4EF1}" type="sibTrans" cxnId="{BF5E17F4-8153-4B65-9150-C3E06AC3CD80}">
      <dgm:prSet/>
      <dgm:spPr/>
      <dgm:t>
        <a:bodyPr/>
        <a:lstStyle/>
        <a:p>
          <a:endParaRPr lang="en-GB"/>
        </a:p>
      </dgm:t>
    </dgm:pt>
    <dgm:pt modelId="{5733D630-2EE3-4637-A7CD-8B8EA372BD49}">
      <dgm:prSet phldrT="[Text]" phldr="0"/>
      <dgm:spPr/>
      <dgm:t>
        <a:bodyPr/>
        <a:lstStyle/>
        <a:p>
          <a:r>
            <a:rPr lang="en-US" dirty="0"/>
            <a:t>Rx (2011)</a:t>
          </a:r>
        </a:p>
      </dgm:t>
    </dgm:pt>
    <dgm:pt modelId="{B5FC2A4F-400B-4584-95DC-9045960911A0}" type="parTrans" cxnId="{3FF7C15F-2C0C-4D3F-99CB-B2096B6F604B}">
      <dgm:prSet/>
      <dgm:spPr/>
      <dgm:t>
        <a:bodyPr/>
        <a:lstStyle/>
        <a:p>
          <a:endParaRPr lang="en-US"/>
        </a:p>
      </dgm:t>
    </dgm:pt>
    <dgm:pt modelId="{2FD9B673-0B76-4E8F-83A7-A28FFEE49605}" type="sibTrans" cxnId="{3FF7C15F-2C0C-4D3F-99CB-B2096B6F604B}">
      <dgm:prSet/>
      <dgm:spPr/>
      <dgm:t>
        <a:bodyPr/>
        <a:lstStyle/>
        <a:p>
          <a:endParaRPr lang="en-US"/>
        </a:p>
      </dgm:t>
    </dgm:pt>
    <dgm:pt modelId="{9CD81324-148A-4BC4-B1BC-2390876699A9}">
      <dgm:prSet phldrT="[Text]" phldr="0"/>
      <dgm:spPr/>
      <dgm:t>
        <a:bodyPr/>
        <a:lstStyle/>
        <a:p>
          <a:r>
            <a:rPr lang="en-US" dirty="0" err="1"/>
            <a:t>Reaqtor</a:t>
          </a:r>
          <a:r>
            <a:rPr lang="en-US" dirty="0"/>
            <a:t> (2020)</a:t>
          </a:r>
        </a:p>
      </dgm:t>
    </dgm:pt>
    <dgm:pt modelId="{11CB6296-0FD3-4249-BAA0-59AEA62E39F3}" type="parTrans" cxnId="{8A8146FA-58E5-4EF2-873C-D94EECBA854E}">
      <dgm:prSet/>
      <dgm:spPr/>
      <dgm:t>
        <a:bodyPr/>
        <a:lstStyle/>
        <a:p>
          <a:endParaRPr lang="en-US"/>
        </a:p>
      </dgm:t>
    </dgm:pt>
    <dgm:pt modelId="{4D1045F4-ADAE-4648-8B29-FF272C2C31AD}" type="sibTrans" cxnId="{8A8146FA-58E5-4EF2-873C-D94EECBA854E}">
      <dgm:prSet/>
      <dgm:spPr/>
      <dgm:t>
        <a:bodyPr/>
        <a:lstStyle/>
        <a:p>
          <a:endParaRPr lang="en-US"/>
        </a:p>
      </dgm:t>
    </dgm:pt>
    <dgm:pt modelId="{F217B3EF-DC2B-4966-8A00-4DD8426C4695}">
      <dgm:prSet phldrT="[Text]" phldr="0"/>
      <dgm:spPr/>
      <dgm:t>
        <a:bodyPr/>
        <a:lstStyle/>
        <a:p>
          <a:r>
            <a:rPr lang="en-US" dirty="0"/>
            <a:t>…</a:t>
          </a:r>
        </a:p>
      </dgm:t>
    </dgm:pt>
    <dgm:pt modelId="{E706F8CD-93AA-494A-99DA-9FD5388E0D79}" type="parTrans" cxnId="{9F7D9145-FACE-4B98-A919-812A4696BAF3}">
      <dgm:prSet/>
      <dgm:spPr/>
      <dgm:t>
        <a:bodyPr/>
        <a:lstStyle/>
        <a:p>
          <a:endParaRPr lang="en-US"/>
        </a:p>
      </dgm:t>
    </dgm:pt>
    <dgm:pt modelId="{33F69990-B543-401F-9B83-737B03519291}" type="sibTrans" cxnId="{9F7D9145-FACE-4B98-A919-812A4696BAF3}">
      <dgm:prSet/>
      <dgm:spPr/>
      <dgm:t>
        <a:bodyPr/>
        <a:lstStyle/>
        <a:p>
          <a:endParaRPr lang="en-US"/>
        </a:p>
      </dgm:t>
    </dgm:pt>
    <dgm:pt modelId="{333A9EBF-92D7-468F-B293-AEB5A988F18C}" type="pres">
      <dgm:prSet presAssocID="{262FB3E0-8016-417D-A558-BFDFBFC9E18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4A10E02-504B-4C74-B14D-6DE78FC1696C}" type="pres">
      <dgm:prSet presAssocID="{96DF8210-7D03-4C5E-9AA2-A89771B4EF0E}" presName="Accent1" presStyleCnt="0"/>
      <dgm:spPr/>
    </dgm:pt>
    <dgm:pt modelId="{2A67E9B7-F25E-4171-8923-62BCD8D55C32}" type="pres">
      <dgm:prSet presAssocID="{96DF8210-7D03-4C5E-9AA2-A89771B4EF0E}" presName="Accent" presStyleLbl="node1" presStyleIdx="0" presStyleCnt="6"/>
      <dgm:spPr/>
    </dgm:pt>
    <dgm:pt modelId="{CF48E635-2A7B-4287-B676-97938471B03B}" type="pres">
      <dgm:prSet presAssocID="{96DF8210-7D03-4C5E-9AA2-A89771B4EF0E}" presName="Parent1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FB44EDE9-47D4-49EB-828B-99DF42062DAC}" type="pres">
      <dgm:prSet presAssocID="{712808EA-665D-424E-AA82-7103510AC854}" presName="Accent2" presStyleCnt="0"/>
      <dgm:spPr/>
    </dgm:pt>
    <dgm:pt modelId="{F959D6D1-3D29-4628-A1E2-8F72DA75DCB4}" type="pres">
      <dgm:prSet presAssocID="{712808EA-665D-424E-AA82-7103510AC854}" presName="Accent" presStyleLbl="node1" presStyleIdx="1" presStyleCnt="6"/>
      <dgm:spPr/>
    </dgm:pt>
    <dgm:pt modelId="{05016845-94C3-4022-830B-4D14238A535E}" type="pres">
      <dgm:prSet presAssocID="{712808EA-665D-424E-AA82-7103510AC854}" presName="Parent2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64566083-4C94-44DA-9EFF-7155400EA0FC}" type="pres">
      <dgm:prSet presAssocID="{5733D630-2EE3-4637-A7CD-8B8EA372BD49}" presName="Accent3" presStyleCnt="0"/>
      <dgm:spPr/>
    </dgm:pt>
    <dgm:pt modelId="{1E259A3B-BBD3-408C-8802-FDC07C739868}" type="pres">
      <dgm:prSet presAssocID="{5733D630-2EE3-4637-A7CD-8B8EA372BD49}" presName="Accent" presStyleLbl="node1" presStyleIdx="2" presStyleCnt="6"/>
      <dgm:spPr/>
    </dgm:pt>
    <dgm:pt modelId="{1A4D87A8-D8CC-44A7-8FC7-04168615E5DE}" type="pres">
      <dgm:prSet presAssocID="{5733D630-2EE3-4637-A7CD-8B8EA372BD49}" presName="Parent3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EAAD6495-FB4C-4396-AE54-8199A5123BE2}" type="pres">
      <dgm:prSet presAssocID="{F217B3EF-DC2B-4966-8A00-4DD8426C4695}" presName="Accent4" presStyleCnt="0"/>
      <dgm:spPr/>
    </dgm:pt>
    <dgm:pt modelId="{0AECD399-1CA3-4ACB-B691-948C2905665A}" type="pres">
      <dgm:prSet presAssocID="{F217B3EF-DC2B-4966-8A00-4DD8426C4695}" presName="Accent" presStyleLbl="node1" presStyleIdx="3" presStyleCnt="6"/>
      <dgm:spPr/>
    </dgm:pt>
    <dgm:pt modelId="{89A56A4B-14DF-42AC-92F7-7C8218586CFB}" type="pres">
      <dgm:prSet presAssocID="{F217B3EF-DC2B-4966-8A00-4DD8426C4695}" presName="Parent4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337733BC-1CFA-4839-9A2B-546186871012}" type="pres">
      <dgm:prSet presAssocID="{8EDE75DB-B108-4354-B4C5-AB3AC28011BD}" presName="Accent5" presStyleCnt="0"/>
      <dgm:spPr/>
    </dgm:pt>
    <dgm:pt modelId="{1B036BEA-12AA-411C-BBE0-6A712966EABA}" type="pres">
      <dgm:prSet presAssocID="{8EDE75DB-B108-4354-B4C5-AB3AC28011BD}" presName="Accent" presStyleLbl="node1" presStyleIdx="4" presStyleCnt="6"/>
      <dgm:spPr/>
    </dgm:pt>
    <dgm:pt modelId="{B283DBE9-CC26-44F5-A406-D26AB02ADBF0}" type="pres">
      <dgm:prSet presAssocID="{8EDE75DB-B108-4354-B4C5-AB3AC28011BD}" presName="Parent5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84D4B871-DCC1-4011-9FD8-CAE5DC4AA4C0}" type="pres">
      <dgm:prSet presAssocID="{9CD81324-148A-4BC4-B1BC-2390876699A9}" presName="Accent6" presStyleCnt="0"/>
      <dgm:spPr/>
    </dgm:pt>
    <dgm:pt modelId="{50161B79-26B0-4A72-9B55-324BD046140C}" type="pres">
      <dgm:prSet presAssocID="{9CD81324-148A-4BC4-B1BC-2390876699A9}" presName="Accent" presStyleLbl="node1" presStyleIdx="5" presStyleCnt="6"/>
      <dgm:spPr/>
    </dgm:pt>
    <dgm:pt modelId="{F13553D0-B726-4FF2-9D18-132D3F4733C4}" type="pres">
      <dgm:prSet presAssocID="{9CD81324-148A-4BC4-B1BC-2390876699A9}" presName="Parent6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D4F96F03-113C-440F-9643-F32E132F0F0E}" type="presOf" srcId="{5733D630-2EE3-4637-A7CD-8B8EA372BD49}" destId="{1A4D87A8-D8CC-44A7-8FC7-04168615E5DE}" srcOrd="0" destOrd="0" presId="urn:microsoft.com/office/officeart/2009/layout/CircleArrowProcess"/>
    <dgm:cxn modelId="{7CB30207-6CF4-403B-AC70-DE1ED15F92BA}" type="presOf" srcId="{9CD81324-148A-4BC4-B1BC-2390876699A9}" destId="{F13553D0-B726-4FF2-9D18-132D3F4733C4}" srcOrd="0" destOrd="0" presId="urn:microsoft.com/office/officeart/2009/layout/CircleArrowProcess"/>
    <dgm:cxn modelId="{5E286D2C-089D-4485-8F19-0D3053CDCBE7}" type="presOf" srcId="{262FB3E0-8016-417D-A558-BFDFBFC9E187}" destId="{333A9EBF-92D7-468F-B293-AEB5A988F18C}" srcOrd="0" destOrd="0" presId="urn:microsoft.com/office/officeart/2009/layout/CircleArrowProcess"/>
    <dgm:cxn modelId="{3FF7C15F-2C0C-4D3F-99CB-B2096B6F604B}" srcId="{262FB3E0-8016-417D-A558-BFDFBFC9E187}" destId="{5733D630-2EE3-4637-A7CD-8B8EA372BD49}" srcOrd="2" destOrd="0" parTransId="{B5FC2A4F-400B-4584-95DC-9045960911A0}" sibTransId="{2FD9B673-0B76-4E8F-83A7-A28FFEE49605}"/>
    <dgm:cxn modelId="{66329A63-4456-4AE3-9388-2811A444BE1A}" type="presOf" srcId="{96DF8210-7D03-4C5E-9AA2-A89771B4EF0E}" destId="{CF48E635-2A7B-4287-B676-97938471B03B}" srcOrd="0" destOrd="0" presId="urn:microsoft.com/office/officeart/2009/layout/CircleArrowProcess"/>
    <dgm:cxn modelId="{9F7D9145-FACE-4B98-A919-812A4696BAF3}" srcId="{262FB3E0-8016-417D-A558-BFDFBFC9E187}" destId="{F217B3EF-DC2B-4966-8A00-4DD8426C4695}" srcOrd="3" destOrd="0" parTransId="{E706F8CD-93AA-494A-99DA-9FD5388E0D79}" sibTransId="{33F69990-B543-401F-9B83-737B03519291}"/>
    <dgm:cxn modelId="{B110857E-5595-4477-8A01-8919CD4F8297}" srcId="{262FB3E0-8016-417D-A558-BFDFBFC9E187}" destId="{96DF8210-7D03-4C5E-9AA2-A89771B4EF0E}" srcOrd="0" destOrd="0" parTransId="{C5482E3A-6D59-4DF3-A840-33C332BFE9E8}" sibTransId="{3B081BD5-8E51-432A-AE7D-48381075E168}"/>
    <dgm:cxn modelId="{C429B3A0-C2FB-47ED-A148-69F905A0F13D}" srcId="{262FB3E0-8016-417D-A558-BFDFBFC9E187}" destId="{712808EA-665D-424E-AA82-7103510AC854}" srcOrd="1" destOrd="0" parTransId="{157513AD-27C0-4424-9F3D-18A05807ECFA}" sibTransId="{C2E5EEE8-E38E-4530-8891-FE37C72CC727}"/>
    <dgm:cxn modelId="{6DECBBC4-363E-404D-8AEB-C646A11CB0A2}" type="presOf" srcId="{8EDE75DB-B108-4354-B4C5-AB3AC28011BD}" destId="{B283DBE9-CC26-44F5-A406-D26AB02ADBF0}" srcOrd="0" destOrd="0" presId="urn:microsoft.com/office/officeart/2009/layout/CircleArrowProcess"/>
    <dgm:cxn modelId="{4E155BCC-EFE9-41EC-AB04-9D5DD842269F}" type="presOf" srcId="{712808EA-665D-424E-AA82-7103510AC854}" destId="{05016845-94C3-4022-830B-4D14238A535E}" srcOrd="0" destOrd="0" presId="urn:microsoft.com/office/officeart/2009/layout/CircleArrowProcess"/>
    <dgm:cxn modelId="{616143D6-9147-410B-9D51-BFC0E43F5BD2}" type="presOf" srcId="{F217B3EF-DC2B-4966-8A00-4DD8426C4695}" destId="{89A56A4B-14DF-42AC-92F7-7C8218586CFB}" srcOrd="0" destOrd="0" presId="urn:microsoft.com/office/officeart/2009/layout/CircleArrowProcess"/>
    <dgm:cxn modelId="{BF5E17F4-8153-4B65-9150-C3E06AC3CD80}" srcId="{262FB3E0-8016-417D-A558-BFDFBFC9E187}" destId="{8EDE75DB-B108-4354-B4C5-AB3AC28011BD}" srcOrd="4" destOrd="0" parTransId="{F63E2CC4-614B-48A5-904F-6DC038565A26}" sibTransId="{807A6546-5E6B-4E4F-BD1C-08C9024B4EF1}"/>
    <dgm:cxn modelId="{8A8146FA-58E5-4EF2-873C-D94EECBA854E}" srcId="{262FB3E0-8016-417D-A558-BFDFBFC9E187}" destId="{9CD81324-148A-4BC4-B1BC-2390876699A9}" srcOrd="5" destOrd="0" parTransId="{11CB6296-0FD3-4249-BAA0-59AEA62E39F3}" sibTransId="{4D1045F4-ADAE-4648-8B29-FF272C2C31AD}"/>
    <dgm:cxn modelId="{45929CDB-8813-4ED9-B361-6D5C9EB8854B}" type="presParOf" srcId="{333A9EBF-92D7-468F-B293-AEB5A988F18C}" destId="{B4A10E02-504B-4C74-B14D-6DE78FC1696C}" srcOrd="0" destOrd="0" presId="urn:microsoft.com/office/officeart/2009/layout/CircleArrowProcess"/>
    <dgm:cxn modelId="{61476D66-40FA-4519-8FA2-E82FA8025217}" type="presParOf" srcId="{B4A10E02-504B-4C74-B14D-6DE78FC1696C}" destId="{2A67E9B7-F25E-4171-8923-62BCD8D55C32}" srcOrd="0" destOrd="0" presId="urn:microsoft.com/office/officeart/2009/layout/CircleArrowProcess"/>
    <dgm:cxn modelId="{0F04FA9B-CB7E-4648-B69F-D5049C673052}" type="presParOf" srcId="{333A9EBF-92D7-468F-B293-AEB5A988F18C}" destId="{CF48E635-2A7B-4287-B676-97938471B03B}" srcOrd="1" destOrd="0" presId="urn:microsoft.com/office/officeart/2009/layout/CircleArrowProcess"/>
    <dgm:cxn modelId="{AFE72EFD-3DAB-4BD4-86A1-A816895D1378}" type="presParOf" srcId="{333A9EBF-92D7-468F-B293-AEB5A988F18C}" destId="{FB44EDE9-47D4-49EB-828B-99DF42062DAC}" srcOrd="2" destOrd="0" presId="urn:microsoft.com/office/officeart/2009/layout/CircleArrowProcess"/>
    <dgm:cxn modelId="{915268AA-6538-45C3-AD4E-610551865A5F}" type="presParOf" srcId="{FB44EDE9-47D4-49EB-828B-99DF42062DAC}" destId="{F959D6D1-3D29-4628-A1E2-8F72DA75DCB4}" srcOrd="0" destOrd="0" presId="urn:microsoft.com/office/officeart/2009/layout/CircleArrowProcess"/>
    <dgm:cxn modelId="{7E7F0B39-C925-4252-B1FE-F61F1EB3BB0D}" type="presParOf" srcId="{333A9EBF-92D7-468F-B293-AEB5A988F18C}" destId="{05016845-94C3-4022-830B-4D14238A535E}" srcOrd="3" destOrd="0" presId="urn:microsoft.com/office/officeart/2009/layout/CircleArrowProcess"/>
    <dgm:cxn modelId="{F1B2BFEB-21F2-43FB-9B66-69824651FB6D}" type="presParOf" srcId="{333A9EBF-92D7-468F-B293-AEB5A988F18C}" destId="{64566083-4C94-44DA-9EFF-7155400EA0FC}" srcOrd="4" destOrd="0" presId="urn:microsoft.com/office/officeart/2009/layout/CircleArrowProcess"/>
    <dgm:cxn modelId="{A4D8F4A1-E659-4713-BA20-A462F6B4384E}" type="presParOf" srcId="{64566083-4C94-44DA-9EFF-7155400EA0FC}" destId="{1E259A3B-BBD3-408C-8802-FDC07C739868}" srcOrd="0" destOrd="0" presId="urn:microsoft.com/office/officeart/2009/layout/CircleArrowProcess"/>
    <dgm:cxn modelId="{7273D06E-6546-4DEA-AC04-784598BB8DA3}" type="presParOf" srcId="{333A9EBF-92D7-468F-B293-AEB5A988F18C}" destId="{1A4D87A8-D8CC-44A7-8FC7-04168615E5DE}" srcOrd="5" destOrd="0" presId="urn:microsoft.com/office/officeart/2009/layout/CircleArrowProcess"/>
    <dgm:cxn modelId="{41CE5386-5403-4707-8027-090535277A2A}" type="presParOf" srcId="{333A9EBF-92D7-468F-B293-AEB5A988F18C}" destId="{EAAD6495-FB4C-4396-AE54-8199A5123BE2}" srcOrd="6" destOrd="0" presId="urn:microsoft.com/office/officeart/2009/layout/CircleArrowProcess"/>
    <dgm:cxn modelId="{E84AB519-B1E6-46D3-9389-68117908685A}" type="presParOf" srcId="{EAAD6495-FB4C-4396-AE54-8199A5123BE2}" destId="{0AECD399-1CA3-4ACB-B691-948C2905665A}" srcOrd="0" destOrd="0" presId="urn:microsoft.com/office/officeart/2009/layout/CircleArrowProcess"/>
    <dgm:cxn modelId="{4265AA6D-F132-46F7-8AD7-C384AF3A47D2}" type="presParOf" srcId="{333A9EBF-92D7-468F-B293-AEB5A988F18C}" destId="{89A56A4B-14DF-42AC-92F7-7C8218586CFB}" srcOrd="7" destOrd="0" presId="urn:microsoft.com/office/officeart/2009/layout/CircleArrowProcess"/>
    <dgm:cxn modelId="{529789A1-F563-42A9-B588-630915A57984}" type="presParOf" srcId="{333A9EBF-92D7-468F-B293-AEB5A988F18C}" destId="{337733BC-1CFA-4839-9A2B-546186871012}" srcOrd="8" destOrd="0" presId="urn:microsoft.com/office/officeart/2009/layout/CircleArrowProcess"/>
    <dgm:cxn modelId="{7016E641-081E-4ECC-AC15-8E770C391503}" type="presParOf" srcId="{337733BC-1CFA-4839-9A2B-546186871012}" destId="{1B036BEA-12AA-411C-BBE0-6A712966EABA}" srcOrd="0" destOrd="0" presId="urn:microsoft.com/office/officeart/2009/layout/CircleArrowProcess"/>
    <dgm:cxn modelId="{9B26CF0D-5E29-4156-8D5E-F11B2251EA50}" type="presParOf" srcId="{333A9EBF-92D7-468F-B293-AEB5A988F18C}" destId="{B283DBE9-CC26-44F5-A406-D26AB02ADBF0}" srcOrd="9" destOrd="0" presId="urn:microsoft.com/office/officeart/2009/layout/CircleArrowProcess"/>
    <dgm:cxn modelId="{AE41D484-49F9-414B-89F3-0D60C4608697}" type="presParOf" srcId="{333A9EBF-92D7-468F-B293-AEB5A988F18C}" destId="{84D4B871-DCC1-4011-9FD8-CAE5DC4AA4C0}" srcOrd="10" destOrd="0" presId="urn:microsoft.com/office/officeart/2009/layout/CircleArrowProcess"/>
    <dgm:cxn modelId="{EBA8C6B6-0BC0-4F12-ADAC-07924D966B86}" type="presParOf" srcId="{84D4B871-DCC1-4011-9FD8-CAE5DC4AA4C0}" destId="{50161B79-26B0-4A72-9B55-324BD046140C}" srcOrd="0" destOrd="0" presId="urn:microsoft.com/office/officeart/2009/layout/CircleArrowProcess"/>
    <dgm:cxn modelId="{A7124AD4-99D6-4386-90BB-C29E9DD2F481}" type="presParOf" srcId="{333A9EBF-92D7-468F-B293-AEB5A988F18C}" destId="{F13553D0-B726-4FF2-9D18-132D3F4733C4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7E9B7-F25E-4171-8923-62BCD8D55C32}">
      <dsp:nvSpPr>
        <dsp:cNvPr id="0" name=""/>
        <dsp:cNvSpPr/>
      </dsp:nvSpPr>
      <dsp:spPr>
        <a:xfrm>
          <a:off x="3676919" y="0"/>
          <a:ext cx="1475484" cy="14756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8E635-2A7B-4287-B676-97938471B03B}">
      <dsp:nvSpPr>
        <dsp:cNvPr id="0" name=""/>
        <dsp:cNvSpPr/>
      </dsp:nvSpPr>
      <dsp:spPr>
        <a:xfrm>
          <a:off x="4002682" y="534352"/>
          <a:ext cx="823403" cy="411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LINQ (2007)</a:t>
          </a:r>
        </a:p>
      </dsp:txBody>
      <dsp:txXfrm>
        <a:off x="4002682" y="534352"/>
        <a:ext cx="823403" cy="411429"/>
      </dsp:txXfrm>
    </dsp:sp>
    <dsp:sp modelId="{F959D6D1-3D29-4628-A1E2-8F72DA75DCB4}">
      <dsp:nvSpPr>
        <dsp:cNvPr id="0" name=""/>
        <dsp:cNvSpPr/>
      </dsp:nvSpPr>
      <dsp:spPr>
        <a:xfrm>
          <a:off x="3267016" y="848116"/>
          <a:ext cx="1475484" cy="14756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1259933"/>
            <a:satOff val="-4211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16845-94C3-4022-830B-4D14238A535E}">
      <dsp:nvSpPr>
        <dsp:cNvPr id="0" name=""/>
        <dsp:cNvSpPr/>
      </dsp:nvSpPr>
      <dsp:spPr>
        <a:xfrm>
          <a:off x="3591119" y="1384152"/>
          <a:ext cx="823403" cy="411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Volta (2010)</a:t>
          </a:r>
        </a:p>
      </dsp:txBody>
      <dsp:txXfrm>
        <a:off x="3591119" y="1384152"/>
        <a:ext cx="823403" cy="411429"/>
      </dsp:txXfrm>
    </dsp:sp>
    <dsp:sp modelId="{1E259A3B-BBD3-408C-8802-FDC07C739868}">
      <dsp:nvSpPr>
        <dsp:cNvPr id="0" name=""/>
        <dsp:cNvSpPr/>
      </dsp:nvSpPr>
      <dsp:spPr>
        <a:xfrm>
          <a:off x="3676919" y="1699039"/>
          <a:ext cx="1475484" cy="147564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>
            <a:hueOff val="2519867"/>
            <a:satOff val="-8421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D87A8-D8CC-44A7-8FC7-04168615E5DE}">
      <dsp:nvSpPr>
        <dsp:cNvPr id="0" name=""/>
        <dsp:cNvSpPr/>
      </dsp:nvSpPr>
      <dsp:spPr>
        <a:xfrm>
          <a:off x="4002682" y="2233391"/>
          <a:ext cx="823403" cy="411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Rx (2011)</a:t>
          </a:r>
        </a:p>
      </dsp:txBody>
      <dsp:txXfrm>
        <a:off x="4002682" y="2233391"/>
        <a:ext cx="823403" cy="411429"/>
      </dsp:txXfrm>
    </dsp:sp>
    <dsp:sp modelId="{0AECD399-1CA3-4ACB-B691-948C2905665A}">
      <dsp:nvSpPr>
        <dsp:cNvPr id="0" name=""/>
        <dsp:cNvSpPr/>
      </dsp:nvSpPr>
      <dsp:spPr>
        <a:xfrm>
          <a:off x="3267016" y="2548839"/>
          <a:ext cx="1475484" cy="14756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3779800"/>
            <a:satOff val="-12632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56A4B-14DF-42AC-92F7-7C8218586CFB}">
      <dsp:nvSpPr>
        <dsp:cNvPr id="0" name=""/>
        <dsp:cNvSpPr/>
      </dsp:nvSpPr>
      <dsp:spPr>
        <a:xfrm>
          <a:off x="3591119" y="3083191"/>
          <a:ext cx="823403" cy="411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3591119" y="3083191"/>
        <a:ext cx="823403" cy="411429"/>
      </dsp:txXfrm>
    </dsp:sp>
    <dsp:sp modelId="{1B036BEA-12AA-411C-BBE0-6A712966EABA}">
      <dsp:nvSpPr>
        <dsp:cNvPr id="0" name=""/>
        <dsp:cNvSpPr/>
      </dsp:nvSpPr>
      <dsp:spPr>
        <a:xfrm>
          <a:off x="3676919" y="3397516"/>
          <a:ext cx="1475484" cy="147564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3">
            <a:hueOff val="5039734"/>
            <a:satOff val="-16842"/>
            <a:lumOff val="-1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3DBE9-CC26-44F5-A406-D26AB02ADBF0}">
      <dsp:nvSpPr>
        <dsp:cNvPr id="0" name=""/>
        <dsp:cNvSpPr/>
      </dsp:nvSpPr>
      <dsp:spPr>
        <a:xfrm>
          <a:off x="4002682" y="3931869"/>
          <a:ext cx="823403" cy="411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Reactor (2013)</a:t>
          </a:r>
        </a:p>
      </dsp:txBody>
      <dsp:txXfrm>
        <a:off x="4002682" y="3931869"/>
        <a:ext cx="823403" cy="411429"/>
      </dsp:txXfrm>
    </dsp:sp>
    <dsp:sp modelId="{50161B79-26B0-4A72-9B55-324BD046140C}">
      <dsp:nvSpPr>
        <dsp:cNvPr id="0" name=""/>
        <dsp:cNvSpPr/>
      </dsp:nvSpPr>
      <dsp:spPr>
        <a:xfrm>
          <a:off x="3372190" y="4344420"/>
          <a:ext cx="1267626" cy="126852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6299667"/>
            <a:satOff val="-21053"/>
            <a:lumOff val="-13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553D0-B726-4FF2-9D18-132D3F4733C4}">
      <dsp:nvSpPr>
        <dsp:cNvPr id="0" name=""/>
        <dsp:cNvSpPr/>
      </dsp:nvSpPr>
      <dsp:spPr>
        <a:xfrm>
          <a:off x="3591119" y="4781669"/>
          <a:ext cx="823403" cy="411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Reaqtor</a:t>
          </a:r>
          <a:r>
            <a:rPr lang="en-US" sz="1400" kern="1200" dirty="0"/>
            <a:t> (2020)</a:t>
          </a:r>
        </a:p>
      </dsp:txBody>
      <dsp:txXfrm>
        <a:off x="3591119" y="4781669"/>
        <a:ext cx="823403" cy="411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05AC1E-7F17-B64C-AD66-E3C48DE6AA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F706C-0735-AF4B-8F3B-03561CFA68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325A1-C1AF-CE4E-9CE3-139EB51E5C1B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FC4BE-71A7-F249-952C-A67D7003A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3202A-BCD4-1042-9B40-2D67F62647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6B382-CE8B-8849-8053-FC8E3C9D7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030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27120-C6B2-4B96-A349-8E73591848F4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4D71A-87AB-4617-8258-E9C03C9D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08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5/18/2021 11:36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5/18/2021 11:36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87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5/18/2021 11:36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5/18/2021 11:36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73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D71A-87AB-4617-8258-E9C03C9D17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D71A-87AB-4617-8258-E9C03C9D17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5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to action: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 the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Clone the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Link to http://reaqtive.net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e-book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4D71A-87AB-4617-8258-E9C03C9D17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1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F5D1-33C6-4933-A13A-1F194936E5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7952" y="1303986"/>
            <a:ext cx="10296096" cy="3744416"/>
          </a:xfrm>
        </p:spPr>
        <p:txBody>
          <a:bodyPr anchor="b"/>
          <a:lstStyle>
            <a:lvl1pPr algn="l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8BCC89-5D57-954C-9ED4-4D3D24EFD778}"/>
              </a:ext>
            </a:extLst>
          </p:cNvPr>
          <p:cNvSpPr/>
          <p:nvPr userDrawn="1"/>
        </p:nvSpPr>
        <p:spPr>
          <a:xfrm>
            <a:off x="1055440" y="5189084"/>
            <a:ext cx="3456384" cy="112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F10DD0-3BA6-334B-81C2-EE8E101092C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44606" y="477168"/>
            <a:ext cx="865188" cy="863600"/>
          </a:xfrm>
          <a:prstGeom prst="ellipse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softEdge rad="0"/>
          </a:effectLst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3282E9-22BC-6346-BC34-0F879C6D6B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84072" y="528207"/>
            <a:ext cx="3607872" cy="512555"/>
          </a:xfrm>
        </p:spPr>
        <p:txBody>
          <a:bodyPr anchor="b">
            <a:noAutofit/>
          </a:bodyPr>
          <a:lstStyle>
            <a:lvl1pPr marL="0" indent="0">
              <a:buNone/>
              <a:defRPr lang="en-GB" sz="2400" b="1" i="0" kern="1200" cap="all" baseline="0" dirty="0" smtClean="0">
                <a:solidFill>
                  <a:schemeClr val="bg1"/>
                </a:solidFill>
                <a:latin typeface="Poppins" pitchFamily="2" charset="77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PERSON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284127A1-E087-8B41-852E-BBC9519488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4072" y="939286"/>
            <a:ext cx="3391848" cy="291618"/>
          </a:xfrm>
        </p:spPr>
        <p:txBody>
          <a:bodyPr wrap="square">
            <a:spAutoFit/>
          </a:bodyPr>
          <a:lstStyle>
            <a:lvl1pPr marL="0" indent="0">
              <a:buNone/>
              <a:defRPr lang="en-GB" sz="1400" b="1" i="0" baseline="0" dirty="0">
                <a:solidFill>
                  <a:schemeClr val="bg1"/>
                </a:solidFill>
                <a:latin typeface="Poppins" pitchFamily="2" charset="77"/>
              </a:defRPr>
            </a:lvl1pPr>
          </a:lstStyle>
          <a:p>
            <a:pPr marL="0" lvl="0"/>
            <a:r>
              <a:rPr lang="en-GB" dirty="0"/>
              <a:t>Person Role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BBBA9F6-DD07-6242-BA87-28A83EB87D9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44606" y="5445224"/>
            <a:ext cx="2087983" cy="1412776"/>
          </a:xfrm>
        </p:spPr>
        <p:txBody>
          <a:bodyPr anchor="ctr"/>
          <a:lstStyle>
            <a:lvl1pPr marL="0" indent="0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Logo</a:t>
            </a:r>
          </a:p>
        </p:txBody>
      </p:sp>
      <p:sp>
        <p:nvSpPr>
          <p:cNvPr id="26" name="Content Placeholder 23">
            <a:extLst>
              <a:ext uri="{FF2B5EF4-FFF2-40B4-BE49-F238E27FC236}">
                <a16:creationId xmlns:a16="http://schemas.microsoft.com/office/drawing/2014/main" id="{9372DBBB-D182-E14E-A441-BA6632C0701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56048" y="5445224"/>
            <a:ext cx="2088000" cy="1412776"/>
          </a:xfrm>
        </p:spPr>
        <p:txBody>
          <a:bodyPr anchor="ctr"/>
          <a:lstStyle>
            <a:lvl1pPr marL="0" indent="0" algn="r"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333096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0ED2-E5A9-4A21-9C9C-1E77051A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EAB55-ECEB-4269-B3AF-2A28BE0FE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0E57B-0589-4E33-AAAA-6022FC3A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484B3-1960-4C5F-BC2C-AD85851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63AF6-DFA7-4234-9F7F-1544984A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05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4ED559-8852-4DFF-8018-27B2B67DA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A58FB-2E51-4058-A807-C5E866B8B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BC1B8-16AC-4D53-ACE6-D0241898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DAFDB-5619-4CBC-B58A-8182C238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DE39-4A11-48D8-BB62-35A167AC9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093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00F965-2E11-B443-A950-D7BA414B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107280"/>
            <a:ext cx="7508990" cy="1106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2F5D3B7-C6D8-43D0-AD35-74E66B81A6B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0" y="2410094"/>
            <a:ext cx="11060178" cy="40407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0358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84" userDrawn="1">
          <p15:clr>
            <a:srgbClr val="CCCCCC"/>
          </p15:clr>
        </p15:guide>
        <p15:guide id="2" pos="7496" userDrawn="1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ction Title">
            <a:extLst>
              <a:ext uri="{FF2B5EF4-FFF2-40B4-BE49-F238E27FC236}">
                <a16:creationId xmlns:a16="http://schemas.microsoft.com/office/drawing/2014/main" id="{30255850-A627-8F43-9850-462988557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199" y="2789554"/>
            <a:ext cx="8555737" cy="707886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>
              <a:defRPr sz="4000">
                <a:solidFill>
                  <a:srgbClr val="243A5E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Section Subhead">
            <a:extLst>
              <a:ext uri="{FF2B5EF4-FFF2-40B4-BE49-F238E27FC236}">
                <a16:creationId xmlns:a16="http://schemas.microsoft.com/office/drawing/2014/main" id="{CA4B52E3-8E1C-E940-9EF2-6A57325F9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697703"/>
            <a:ext cx="416458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Section subhead</a:t>
            </a:r>
          </a:p>
        </p:txBody>
      </p:sp>
    </p:spTree>
    <p:extLst>
      <p:ext uri="{BB962C8B-B14F-4D97-AF65-F5344CB8AC3E}">
        <p14:creationId xmlns:p14="http://schemas.microsoft.com/office/powerpoint/2010/main" val="216105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2A826B-C457-0C4E-ADD8-65F91F2A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107281"/>
            <a:ext cx="7508990" cy="1106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8D7AA7-4B7E-8643-8A3A-804B835828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0" y="2410095"/>
            <a:ext cx="10965054" cy="40264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5952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2A826B-C457-0C4E-ADD8-65F91F2AA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107281"/>
            <a:ext cx="7508990" cy="11069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28D7AA7-4B7E-8643-8A3A-804B835828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0" y="2410095"/>
            <a:ext cx="10965054" cy="40264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325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DA0D-5FE5-491D-B14F-654DE5DC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4932-CE02-4676-BAAC-0D7B8E017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2423F-C10D-46D3-95AF-A2E89637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FA1C6-78D9-4DEE-8475-FAA3CDC4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FFF4-B412-4F05-9F59-77102E7C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5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B6DA-858D-4D3D-A146-2DED7B18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53A09-CA86-4E8E-BDB6-241FA49A6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2EA32-026A-4251-9015-0B291C2D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A1A72-0FC9-49BA-8E15-92767D19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CE13-783E-4B5F-AD9D-D5C57819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8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43BA5-B54C-4FEA-A9EE-DF0B0235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A9A3A-4702-413C-A8D4-995AA56E8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422A1B-EF96-4E79-AF1A-D7A7F8CAB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C1B20-0D9D-435F-BFDB-741CAE67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4801B-9935-41BB-8A8F-1C14AA60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84B3F-557E-4C00-81D8-B9D0CB8C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4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0B2E-5E9D-4D52-B0E3-CFF321EE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8791D-F182-4226-B2CF-4167385A3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D7234-2B68-4B10-A311-B3BCD5E29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C6493B-928C-40FA-A78A-0097E10D3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7F9B90-311C-41EB-B04C-3E212C293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2A3FED-2E95-452E-84DA-FE03AAC4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01084A-5F54-44ED-9DA6-A3DEC861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63C42-3EEA-4474-9D18-80E640B0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13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8F99-C2DF-45D2-925F-F995B5BD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30CC6B-5DBA-4863-8445-1EAAD555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B02D1-FDAD-4EB6-9D33-BE357ED2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3CC87-0FF5-450F-BEEB-C07CB71F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2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2ED1BC-F7C3-44D9-81EB-ACE63B82D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EC11E-1025-4120-8FA9-680A4B3E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A2741-1118-416B-BA89-96389E3E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39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477C-B491-469D-8943-7DD009E3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F7557-760B-4FD0-AF4D-7403696C9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D1A83-9491-4F4A-B7DA-33A47A1F0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689EA-8292-4BBE-9AD6-46E6ED6F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15B69A-9946-4A4B-B0C2-40BD703D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8CCFB-1120-413F-988E-43F62DC0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D9C82-8B50-475A-A30C-DAB60D7A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50359-9A49-4687-AA24-2C40EF2CEF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326C0-B14F-4E2B-B1B6-12ECA1DC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B5C70F-1BB5-4B50-9892-9774B790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75052-A3FA-43BD-90D7-FB847D602DC5}" type="datetimeFigureOut">
              <a:rPr lang="en-GB" smtClean="0"/>
              <a:t>18/05/2021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ED54E-61AF-4DDB-A05F-09E96911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4799E-EBCB-4115-AF93-9D944104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5CC1-9160-4057-B724-0C2CA36B69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260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21456E-8432-4B09-8F27-18CC3E7B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63495-5813-4EF9-B577-68A9E2B5D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232C0-7AC2-404C-99D4-EB6B9E91E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baseline="0">
                <a:solidFill>
                  <a:schemeClr val="tx1">
                    <a:tint val="75000"/>
                  </a:schemeClr>
                </a:solidFill>
                <a:latin typeface="Poppins" pitchFamily="2" charset="77"/>
              </a:defRPr>
            </a:lvl1pPr>
          </a:lstStyle>
          <a:p>
            <a:fld id="{1A575052-A3FA-43BD-90D7-FB847D602DC5}" type="datetimeFigureOut">
              <a:rPr lang="en-GB" smtClean="0"/>
              <a:pPr/>
              <a:t>18/05/2021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E6B4-5078-43AD-8070-BBCA2D619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baseline="0">
                <a:solidFill>
                  <a:schemeClr val="tx1">
                    <a:tint val="75000"/>
                  </a:schemeClr>
                </a:solidFill>
                <a:latin typeface="Poppins" pitchFamily="2" charset="77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11A45-7A5C-4AC9-A6AE-4125C2100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tx1">
                    <a:tint val="75000"/>
                  </a:schemeClr>
                </a:solidFill>
                <a:latin typeface="Poppins" pitchFamily="2" charset="77"/>
              </a:defRPr>
            </a:lvl1pPr>
          </a:lstStyle>
          <a:p>
            <a:fld id="{E27B5CC1-9160-4057-B724-0C2CA36B69D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42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00" baseline="0">
          <a:solidFill>
            <a:schemeClr val="tx1"/>
          </a:solidFill>
          <a:latin typeface="Poppins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reaqtive.net/" TargetMode="External"/><Relationship Id="rId7" Type="http://schemas.openxmlformats.org/officeDocument/2006/relationships/hyperlink" Target="https://github.com/reaqtive/community-presentations" TargetMode="External"/><Relationship Id="rId2" Type="http://schemas.openxmlformats.org/officeDocument/2006/relationships/hyperlink" Target="https://github.com/reaqtive/reaq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aqtive/reaqtive-creative-assets" TargetMode="External"/><Relationship Id="rId5" Type="http://schemas.openxmlformats.org/officeDocument/2006/relationships/hyperlink" Target="https://reaqtive.net/demos/" TargetMode="External"/><Relationship Id="rId4" Type="http://schemas.openxmlformats.org/officeDocument/2006/relationships/hyperlink" Target="https://reaqtive.net/documentation/" TargetMode="External"/><Relationship Id="rId9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hyperlink" Target="http://reaqtive.net/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55339-2075-F941-B57A-BFC4AD81F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952" y="1303986"/>
            <a:ext cx="10296096" cy="3744416"/>
          </a:xfrm>
        </p:spPr>
        <p:txBody>
          <a:bodyPr>
            <a:normAutofit/>
          </a:bodyPr>
          <a:lstStyle/>
          <a:p>
            <a:r>
              <a:rPr lang="en-GB" dirty="0"/>
              <a:t>Project </a:t>
            </a:r>
            <a:r>
              <a:rPr lang="en-GB" dirty="0" err="1"/>
              <a:t>Reaqtor</a:t>
            </a:r>
            <a:br>
              <a:rPr lang="en-GB" dirty="0"/>
            </a:br>
            <a:br>
              <a:rPr lang="en-GB" sz="1800" dirty="0"/>
            </a:br>
            <a:r>
              <a:rPr lang="en-GB" sz="4000" dirty="0"/>
              <a:t>Your Rx for Distributed, Reliable, and Stateful Event Processing</a:t>
            </a:r>
            <a:endParaRPr lang="en-GB" dirty="0"/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F82576E8-87F4-4D72-8E89-024FAEC157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>
          <a:xfrm>
            <a:off x="1044606" y="477168"/>
            <a:ext cx="865188" cy="863600"/>
          </a:xfr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BBBDAC45-F485-441E-8479-5B8541D65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84072" y="528207"/>
            <a:ext cx="3607872" cy="512555"/>
          </a:xfrm>
        </p:spPr>
        <p:txBody>
          <a:bodyPr/>
          <a:lstStyle/>
          <a:p>
            <a:r>
              <a:rPr lang="en-GB" dirty="0"/>
              <a:t>Bart J.F. De Smet Sr.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8529EA3-23C7-4137-9BC0-EA5D7C7207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84072" y="939286"/>
            <a:ext cx="2671768" cy="485518"/>
          </a:xfrm>
        </p:spPr>
        <p:txBody>
          <a:bodyPr/>
          <a:lstStyle/>
          <a:p>
            <a:r>
              <a:rPr lang="en-GB" dirty="0"/>
              <a:t>Principal Software Development Engineer </a:t>
            </a:r>
          </a:p>
        </p:txBody>
      </p:sp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F80B7875-5D79-4B56-941F-0FB402D652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606" y="5938435"/>
            <a:ext cx="2087563" cy="442397"/>
          </a:xfrm>
        </p:spPr>
      </p:pic>
      <p:pic>
        <p:nvPicPr>
          <p:cNvPr id="23" name="Content Placeholder 22" descr="A black and white im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7DCBD851-3963-4E50-BB67-ACCC298B553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00" y="5964308"/>
            <a:ext cx="2087563" cy="374509"/>
          </a:xfrm>
        </p:spPr>
      </p:pic>
    </p:spTree>
    <p:extLst>
      <p:ext uri="{BB962C8B-B14F-4D97-AF65-F5344CB8AC3E}">
        <p14:creationId xmlns:p14="http://schemas.microsoft.com/office/powerpoint/2010/main" val="310823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F3BD27-EB83-4F0B-A5C2-599CF0759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7" t="47273" r="18149" b="16817"/>
          <a:stretch/>
        </p:blipFill>
        <p:spPr>
          <a:xfrm>
            <a:off x="1371600" y="457200"/>
            <a:ext cx="9192257" cy="5867400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980C3D58-5925-4E76-8D27-95E69497EB13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486400"/>
            <a:ext cx="1596571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73E467-531A-4173-B7FB-CB0D1B02D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1000" y="3581400"/>
            <a:ext cx="650223" cy="65225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C454FD3-DE3D-47FF-929B-BE7752CD15DA}"/>
              </a:ext>
            </a:extLst>
          </p:cNvPr>
          <p:cNvSpPr/>
          <p:nvPr/>
        </p:nvSpPr>
        <p:spPr>
          <a:xfrm>
            <a:off x="457200" y="1600200"/>
            <a:ext cx="4267200" cy="1752600"/>
          </a:xfrm>
          <a:prstGeom prst="wedgeRoundRectCallout">
            <a:avLst>
              <a:gd name="adj1" fmla="val 39653"/>
              <a:gd name="adj2" fmla="val 6378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IReactiveProcessing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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Reaqtor</a:t>
            </a:r>
            <a:endParaRPr lang="en-US" sz="2000" b="1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Highly </a:t>
            </a:r>
            <a:r>
              <a:rPr lang="en-US" b="1" dirty="0"/>
              <a:t>reusable</a:t>
            </a:r>
            <a:r>
              <a:rPr lang="en-US" dirty="0"/>
              <a:t> set of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Scalable</a:t>
            </a:r>
            <a:r>
              <a:rPr lang="en-US" dirty="0"/>
              <a:t> from cloud to device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Pluggable</a:t>
            </a:r>
            <a:r>
              <a:rPr lang="en-US" dirty="0"/>
              <a:t> and </a:t>
            </a:r>
            <a:r>
              <a:rPr lang="en-US" b="1" dirty="0"/>
              <a:t>extensible</a:t>
            </a:r>
          </a:p>
        </p:txBody>
      </p:sp>
    </p:spTree>
    <p:extLst>
      <p:ext uri="{BB962C8B-B14F-4D97-AF65-F5344CB8AC3E}">
        <p14:creationId xmlns:p14="http://schemas.microsoft.com/office/powerpoint/2010/main" val="13153897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95DF-265A-4A81-A804-A8BA94E0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60000"/>
            <a:ext cx="7508990" cy="1106905"/>
          </a:xfrm>
        </p:spPr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err="1"/>
              <a:t>Reaqtor</a:t>
            </a:r>
            <a:endParaRPr lang="en-US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7ACB83F-A636-42BD-92C6-C88236567057}"/>
              </a:ext>
            </a:extLst>
          </p:cNvPr>
          <p:cNvSpPr/>
          <p:nvPr/>
        </p:nvSpPr>
        <p:spPr bwMode="auto">
          <a:xfrm>
            <a:off x="4896000" y="1512000"/>
            <a:ext cx="6372000" cy="2880000"/>
          </a:xfrm>
          <a:prstGeom prst="cloud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  <a:r>
              <a:rPr lang="en-US" sz="2000" baseline="30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party services powered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A5C04-427D-4D5F-A2D1-D899E8A98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383" y="2514600"/>
            <a:ext cx="3865618" cy="8658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1901CB-D335-4F00-AF77-277466BDB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2863" y="2776087"/>
            <a:ext cx="1242673" cy="124655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84ADB88-68DA-42FF-9095-5B323C2AD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66" y="3429000"/>
            <a:ext cx="821267" cy="82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U-Turn 2">
            <a:extLst>
              <a:ext uri="{FF2B5EF4-FFF2-40B4-BE49-F238E27FC236}">
                <a16:creationId xmlns:a16="http://schemas.microsoft.com/office/drawing/2014/main" id="{FA64BC92-FF93-4FFD-BC79-16313821B2E7}"/>
              </a:ext>
            </a:extLst>
          </p:cNvPr>
          <p:cNvSpPr/>
          <p:nvPr/>
        </p:nvSpPr>
        <p:spPr bwMode="auto">
          <a:xfrm rot="10800000">
            <a:off x="1908466" y="3652948"/>
            <a:ext cx="7618756" cy="2530596"/>
          </a:xfrm>
          <a:prstGeom prst="uturnArrow">
            <a:avLst>
              <a:gd name="adj1" fmla="val 19371"/>
              <a:gd name="adj2" fmla="val 25000"/>
              <a:gd name="adj3" fmla="val 25000"/>
              <a:gd name="adj4" fmla="val 43750"/>
              <a:gd name="adj5" fmla="val 53587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725F88B4-05DB-4F95-BF70-A8F164BB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50" y="5307692"/>
            <a:ext cx="1255184" cy="125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2C425F58-DD98-444B-A328-6E1320A27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4042066" cy="404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4291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E67EF8-AF58-5B46-9D83-28762269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err="1"/>
              <a:t>Reaqtor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6144EC-1486-E440-BEE2-F852866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800" y="1800000"/>
            <a:ext cx="11060178" cy="4040712"/>
          </a:xfrm>
        </p:spPr>
        <p:txBody>
          <a:bodyPr>
            <a:normAutofit/>
          </a:bodyPr>
          <a:lstStyle/>
          <a:p>
            <a:r>
              <a:rPr lang="en-US" dirty="0"/>
              <a:t>OSS release of the core libraries on </a:t>
            </a:r>
            <a:r>
              <a:rPr lang="en-US" dirty="0">
                <a:solidFill>
                  <a:srgbClr val="DC2786"/>
                </a:solidFill>
              </a:rPr>
              <a:t>github.com/</a:t>
            </a:r>
            <a:r>
              <a:rPr lang="en-US" dirty="0" err="1">
                <a:solidFill>
                  <a:srgbClr val="DC2786"/>
                </a:solidFill>
              </a:rPr>
              <a:t>reaqtive</a:t>
            </a:r>
            <a:endParaRPr lang="en-US" dirty="0">
              <a:solidFill>
                <a:srgbClr val="DC2786"/>
              </a:solidFill>
            </a:endParaRPr>
          </a:p>
          <a:p>
            <a:endParaRPr lang="en-US" dirty="0"/>
          </a:p>
          <a:p>
            <a:r>
              <a:rPr lang="en-US" dirty="0"/>
              <a:t>Collaboration between </a:t>
            </a:r>
          </a:p>
          <a:p>
            <a:pPr lvl="1"/>
            <a:endParaRPr lang="en-US" dirty="0"/>
          </a:p>
          <a:p>
            <a:r>
              <a:rPr lang="en-US" dirty="0"/>
              <a:t>Layered architecture</a:t>
            </a:r>
          </a:p>
          <a:p>
            <a:pPr lvl="1"/>
            <a:r>
              <a:rPr lang="en-US" b="1" dirty="0" err="1"/>
              <a:t>Nuqleon</a:t>
            </a:r>
            <a:r>
              <a:rPr lang="en-US" dirty="0"/>
              <a:t> – General-purpose functionality (e.g., expression tree serialization)</a:t>
            </a:r>
          </a:p>
          <a:p>
            <a:pPr lvl="1"/>
            <a:r>
              <a:rPr lang="en-US" b="1" dirty="0" err="1"/>
              <a:t>Reaqtive</a:t>
            </a:r>
            <a:r>
              <a:rPr lang="en-US" dirty="0"/>
              <a:t> – Evolution of Rx for reliable and distributed event processing</a:t>
            </a:r>
          </a:p>
          <a:p>
            <a:pPr lvl="1"/>
            <a:r>
              <a:rPr lang="en-US" b="1" dirty="0" err="1"/>
              <a:t>Reaqtor</a:t>
            </a:r>
            <a:r>
              <a:rPr lang="en-US" dirty="0"/>
              <a:t> – Components to build event processing services (e.g., query engines)</a:t>
            </a:r>
          </a:p>
        </p:txBody>
      </p:sp>
      <p:sp>
        <p:nvSpPr>
          <p:cNvPr id="2" name="btfpLayoutConfig" hidden="1">
            <a:extLst>
              <a:ext uri="{FF2B5EF4-FFF2-40B4-BE49-F238E27FC236}">
                <a16:creationId xmlns:a16="http://schemas.microsoft.com/office/drawing/2014/main" id="{F9422EDE-AE17-490D-BB8C-41C3A0375EB7}"/>
              </a:ext>
            </a:extLst>
          </p:cNvPr>
          <p:cNvSpPr txBox="1"/>
          <p:nvPr/>
        </p:nvSpPr>
        <p:spPr>
          <a:xfrm>
            <a:off x="12700" y="12700"/>
            <a:ext cx="8890000" cy="1538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sz="100">
                <a:gradFill flip="none" rotWithShape="1">
                  <a:gsLst>
                    <a:gs pos="2917">
                      <a:srgbClr val="FFFFFF">
                        <a:alpha val="0"/>
                      </a:srgbClr>
                    </a:gs>
                    <a:gs pos="30000">
                      <a:schemeClr val="tx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overall_1_132241972397315101 columns_1_132241972397315101 </a:t>
            </a:r>
            <a:endParaRPr lang="en-US" sz="100" err="1">
              <a:gradFill flip="none" rotWithShape="1">
                <a:gsLst>
                  <a:gs pos="2917">
                    <a:srgbClr val="FFFFFF">
                      <a:alpha val="0"/>
                    </a:srgbClr>
                  </a:gs>
                  <a:gs pos="30000">
                    <a:schemeClr val="tx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247A03-B9BB-43E9-A88C-FA20C46B4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160" y="360000"/>
            <a:ext cx="1462070" cy="1466640"/>
          </a:xfrm>
          <a:prstGeom prst="rect">
            <a:avLst/>
          </a:prstGeom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F7525A87-61FA-4AD8-AC14-7A55CD47799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568" y="2667001"/>
            <a:ext cx="821267" cy="82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127D73AC-64B6-49F0-9AA0-01370ED0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535" y="2667000"/>
            <a:ext cx="821267" cy="82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AAE9124-A229-4A55-B4FA-6D5AFBA2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667001"/>
            <a:ext cx="821267" cy="82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95DF-265A-4A81-A804-A8BA94E0C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60000"/>
            <a:ext cx="7508990" cy="1106905"/>
          </a:xfrm>
        </p:spPr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err="1"/>
              <a:t>Reaqtor</a:t>
            </a: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C0E4360-B6B5-4A64-8E51-96900EF8BA05}"/>
              </a:ext>
            </a:extLst>
          </p:cNvPr>
          <p:cNvSpPr/>
          <p:nvPr/>
        </p:nvSpPr>
        <p:spPr bwMode="auto">
          <a:xfrm>
            <a:off x="8674167" y="4953001"/>
            <a:ext cx="2683099" cy="1308278"/>
          </a:xfrm>
          <a:prstGeom prst="wedgeRectCallout">
            <a:avLst>
              <a:gd name="adj1" fmla="val -45703"/>
              <a:gd name="adj2" fmla="val -79966"/>
            </a:avLst>
          </a:prstGeom>
          <a:solidFill>
            <a:schemeClr val="accent5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https://reaqtor.cloud</a:t>
            </a: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         ‘s            on 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A3AE48CB-3130-4DEA-A819-A8A4B8715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788" y="5634506"/>
            <a:ext cx="490798" cy="49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C088EE6-1D4E-44D0-9FA4-8920C3867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0881" y="5634506"/>
            <a:ext cx="448669" cy="4500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D44CE0-210B-4290-BA7F-22D67F36C55A}"/>
              </a:ext>
            </a:extLst>
          </p:cNvPr>
          <p:cNvGrpSpPr/>
          <p:nvPr/>
        </p:nvGrpSpPr>
        <p:grpSpPr>
          <a:xfrm>
            <a:off x="533400" y="1447800"/>
            <a:ext cx="4042066" cy="4042066"/>
            <a:chOff x="1063334" y="1600200"/>
            <a:chExt cx="4042066" cy="4042066"/>
          </a:xfrm>
        </p:grpSpPr>
        <p:pic>
          <p:nvPicPr>
            <p:cNvPr id="13" name="Picture 2" descr="See the source image">
              <a:extLst>
                <a:ext uri="{FF2B5EF4-FFF2-40B4-BE49-F238E27FC236}">
                  <a16:creationId xmlns:a16="http://schemas.microsoft.com/office/drawing/2014/main" id="{F8A0DE35-C4B6-4D8A-945E-F16D55308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34" y="1600200"/>
              <a:ext cx="4042066" cy="4042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891536A-D71A-49FC-8650-7B5EB6429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92797" y="2928487"/>
              <a:ext cx="1242673" cy="1246558"/>
            </a:xfrm>
            <a:prstGeom prst="rect">
              <a:avLst/>
            </a:prstGeom>
          </p:spPr>
        </p:pic>
      </p:grpSp>
      <p:pic>
        <p:nvPicPr>
          <p:cNvPr id="8" name="Picture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980B50C-6024-487A-91C4-F7E41BE18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293" y="5627631"/>
            <a:ext cx="490798" cy="4907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573FF9A-402F-4E5E-A125-E699859CDC00}"/>
              </a:ext>
            </a:extLst>
          </p:cNvPr>
          <p:cNvGrpSpPr/>
          <p:nvPr/>
        </p:nvGrpSpPr>
        <p:grpSpPr>
          <a:xfrm>
            <a:off x="4896000" y="1512000"/>
            <a:ext cx="6372000" cy="2880000"/>
            <a:chOff x="5436732" y="1676400"/>
            <a:chExt cx="6365801" cy="2876595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47ACB83F-A636-42BD-92C6-C88236567057}"/>
                </a:ext>
              </a:extLst>
            </p:cNvPr>
            <p:cNvSpPr/>
            <p:nvPr/>
          </p:nvSpPr>
          <p:spPr bwMode="auto">
            <a:xfrm>
              <a:off x="5436732" y="1676400"/>
              <a:ext cx="6365801" cy="2876595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3</a:t>
              </a:r>
              <a:r>
                <a:rPr lang="en-US" sz="2000" baseline="30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rd</a:t>
              </a: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 party services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Built on </a:t>
              </a:r>
              <a:br>
                <a:rPr lang="en-US" sz="20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</a:br>
              <a:endParaRPr lang="en-US" sz="2000" i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i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technology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Any cloud, any edge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8DEE2F2-31F5-4DF3-83BF-D22AE14E6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93837" y="2895600"/>
              <a:ext cx="3164563" cy="56593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45A627-7C89-4FA2-A5C3-61C817EE85DD}"/>
              </a:ext>
            </a:extLst>
          </p:cNvPr>
          <p:cNvGrpSpPr/>
          <p:nvPr/>
        </p:nvGrpSpPr>
        <p:grpSpPr>
          <a:xfrm>
            <a:off x="2302611" y="4301008"/>
            <a:ext cx="6235255" cy="2261868"/>
            <a:chOff x="2832545" y="4453408"/>
            <a:chExt cx="6235255" cy="2261868"/>
          </a:xfrm>
        </p:grpSpPr>
        <p:sp>
          <p:nvSpPr>
            <p:cNvPr id="3" name="Arrow: U-Turn 2">
              <a:extLst>
                <a:ext uri="{FF2B5EF4-FFF2-40B4-BE49-F238E27FC236}">
                  <a16:creationId xmlns:a16="http://schemas.microsoft.com/office/drawing/2014/main" id="{FA64BC92-FF93-4FFD-BC79-16313821B2E7}"/>
                </a:ext>
              </a:extLst>
            </p:cNvPr>
            <p:cNvSpPr/>
            <p:nvPr/>
          </p:nvSpPr>
          <p:spPr bwMode="auto">
            <a:xfrm rot="10800000" flipH="1">
              <a:off x="2832545" y="4453408"/>
              <a:ext cx="6235255" cy="1882538"/>
            </a:xfrm>
            <a:prstGeom prst="uturnArrow">
              <a:avLst>
                <a:gd name="adj1" fmla="val 27124"/>
                <a:gd name="adj2" fmla="val 25000"/>
                <a:gd name="adj3" fmla="val 25000"/>
                <a:gd name="adj4" fmla="val 43750"/>
                <a:gd name="adj5" fmla="val 90530"/>
              </a:avLst>
            </a:prstGeom>
            <a:solidFill>
              <a:srgbClr val="68217A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2" descr="See the source image">
              <a:extLst>
                <a:ext uri="{FF2B5EF4-FFF2-40B4-BE49-F238E27FC236}">
                  <a16:creationId xmlns:a16="http://schemas.microsoft.com/office/drawing/2014/main" id="{564A617D-2BF7-47D2-81D4-4CDB9820B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684" y="5460092"/>
              <a:ext cx="1255184" cy="1255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0709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DFD2D8A4-9BA3-4277-BA92-48DB869908E9}"/>
              </a:ext>
            </a:extLst>
          </p:cNvPr>
          <p:cNvSpPr/>
          <p:nvPr/>
        </p:nvSpPr>
        <p:spPr>
          <a:xfrm>
            <a:off x="4555390" y="6403156"/>
            <a:ext cx="949470" cy="182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336448" y="5754734"/>
            <a:ext cx="731520" cy="182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632463" y="6411095"/>
            <a:ext cx="822960" cy="1828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44206" y="5122957"/>
            <a:ext cx="320040" cy="18288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44206" y="5333329"/>
            <a:ext cx="320040" cy="18288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0033203" y="2288556"/>
            <a:ext cx="1068187" cy="177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363723" y="6181849"/>
            <a:ext cx="1463040" cy="182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163306" y="5962603"/>
            <a:ext cx="594360" cy="1828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163306" y="5754734"/>
            <a:ext cx="502920" cy="182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20507" y="5337260"/>
            <a:ext cx="1097280" cy="1828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819109" y="5117748"/>
            <a:ext cx="897622" cy="182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618" y="5049006"/>
            <a:ext cx="65453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flights 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ctx.GetObservable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httpPost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ctx.GetObserver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HttpPostUri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await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flights.Where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(f =&gt;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f.Destination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“SEA”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.Select(f =&gt;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{ Body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f.Status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                     Uri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FlightBoardUri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.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SubscribeAsync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httpPost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MyDemoUri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3618" y="4656929"/>
            <a:ext cx="1266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03556" y="2624923"/>
            <a:ext cx="3582264" cy="3166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11328450" y="2891477"/>
            <a:ext cx="103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692602" y="4279598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885253" y="4375924"/>
            <a:ext cx="218303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Rectangle 16"/>
          <p:cNvSpPr/>
          <p:nvPr/>
        </p:nvSpPr>
        <p:spPr>
          <a:xfrm>
            <a:off x="6708577" y="4778321"/>
            <a:ext cx="663146" cy="474864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urved Connector 19"/>
          <p:cNvCxnSpPr>
            <a:stCxn id="17" idx="0"/>
            <a:endCxn id="13" idx="2"/>
          </p:cNvCxnSpPr>
          <p:nvPr/>
        </p:nvCxnSpPr>
        <p:spPr>
          <a:xfrm rot="5400000" flipH="1" flipV="1">
            <a:off x="7165178" y="4250897"/>
            <a:ext cx="402397" cy="652452"/>
          </a:xfrm>
          <a:prstGeom prst="curvedConnector2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6260377" y="487620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Proxy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97843" y="4914102"/>
            <a:ext cx="1688757" cy="4452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FlightUri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9746339" y="5485872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/>
          <p:cNvCxnSpPr>
            <a:stCxn id="22" idx="2"/>
            <a:endCxn id="23" idx="0"/>
          </p:cNvCxnSpPr>
          <p:nvPr/>
        </p:nvCxnSpPr>
        <p:spPr>
          <a:xfrm>
            <a:off x="9842222" y="5359397"/>
            <a:ext cx="443" cy="12647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traight Connector 27"/>
          <p:cNvCxnSpPr>
            <a:stCxn id="30" idx="4"/>
            <a:endCxn id="22" idx="0"/>
          </p:cNvCxnSpPr>
          <p:nvPr/>
        </p:nvCxnSpPr>
        <p:spPr>
          <a:xfrm flipH="1">
            <a:off x="9842222" y="4744915"/>
            <a:ext cx="442" cy="169187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0" name="Oval 29"/>
          <p:cNvSpPr/>
          <p:nvPr/>
        </p:nvSpPr>
        <p:spPr>
          <a:xfrm>
            <a:off x="9746338" y="4552264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300FEC4F-D81E-4395-A2B9-4F5F1F68FDED}"/>
              </a:ext>
            </a:extLst>
          </p:cNvPr>
          <p:cNvSpPr/>
          <p:nvPr/>
        </p:nvSpPr>
        <p:spPr>
          <a:xfrm>
            <a:off x="8411324" y="3495406"/>
            <a:ext cx="2996020" cy="1324360"/>
          </a:xfrm>
          <a:custGeom>
            <a:avLst/>
            <a:gdLst>
              <a:gd name="connsiteX0" fmla="*/ 1809461 w 2996020"/>
              <a:gd name="connsiteY0" fmla="*/ 0 h 1324360"/>
              <a:gd name="connsiteX1" fmla="*/ 2996020 w 2996020"/>
              <a:gd name="connsiteY1" fmla="*/ 0 h 1324360"/>
              <a:gd name="connsiteX2" fmla="*/ 2996020 w 2996020"/>
              <a:gd name="connsiteY2" fmla="*/ 1027612 h 1324360"/>
              <a:gd name="connsiteX3" fmla="*/ 2123184 w 2996020"/>
              <a:gd name="connsiteY3" fmla="*/ 1027612 h 1324360"/>
              <a:gd name="connsiteX4" fmla="*/ 1809461 w 2996020"/>
              <a:gd name="connsiteY4" fmla="*/ 1027612 h 1324360"/>
              <a:gd name="connsiteX5" fmla="*/ 1186559 w 2996020"/>
              <a:gd name="connsiteY5" fmla="*/ 1027612 h 1324360"/>
              <a:gd name="connsiteX6" fmla="*/ 1186559 w 2996020"/>
              <a:gd name="connsiteY6" fmla="*/ 1324360 h 1324360"/>
              <a:gd name="connsiteX7" fmla="*/ 0 w 2996020"/>
              <a:gd name="connsiteY7" fmla="*/ 1324360 h 1324360"/>
              <a:gd name="connsiteX8" fmla="*/ 0 w 2996020"/>
              <a:gd name="connsiteY8" fmla="*/ 296748 h 1324360"/>
              <a:gd name="connsiteX9" fmla="*/ 936625 w 2996020"/>
              <a:gd name="connsiteY9" fmla="*/ 296748 h 1324360"/>
              <a:gd name="connsiteX10" fmla="*/ 936625 w 2996020"/>
              <a:gd name="connsiteY10" fmla="*/ 296378 h 1324360"/>
              <a:gd name="connsiteX11" fmla="*/ 1809461 w 2996020"/>
              <a:gd name="connsiteY11" fmla="*/ 296378 h 13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96020" h="1324360">
                <a:moveTo>
                  <a:pt x="1809461" y="0"/>
                </a:moveTo>
                <a:lnTo>
                  <a:pt x="2996020" y="0"/>
                </a:lnTo>
                <a:lnTo>
                  <a:pt x="2996020" y="1027612"/>
                </a:lnTo>
                <a:lnTo>
                  <a:pt x="2123184" y="1027612"/>
                </a:lnTo>
                <a:lnTo>
                  <a:pt x="1809461" y="1027612"/>
                </a:lnTo>
                <a:lnTo>
                  <a:pt x="1186559" y="1027612"/>
                </a:lnTo>
                <a:lnTo>
                  <a:pt x="1186559" y="1324360"/>
                </a:lnTo>
                <a:lnTo>
                  <a:pt x="0" y="1324360"/>
                </a:lnTo>
                <a:lnTo>
                  <a:pt x="0" y="296748"/>
                </a:lnTo>
                <a:lnTo>
                  <a:pt x="936625" y="296748"/>
                </a:lnTo>
                <a:lnTo>
                  <a:pt x="936625" y="296378"/>
                </a:lnTo>
                <a:lnTo>
                  <a:pt x="1809461" y="29637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t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@MyDemoUri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255877" y="5441918"/>
            <a:ext cx="148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&lt;Flight&gt;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947690" y="4494700"/>
            <a:ext cx="17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bservable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&lt;Flight&gt;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8594924" y="3865941"/>
            <a:ext cx="803978" cy="538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0245022" y="3867070"/>
            <a:ext cx="803978" cy="5385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4" name="Elbow Connector 53"/>
          <p:cNvCxnSpPr>
            <a:stCxn id="30" idx="2"/>
            <a:endCxn id="37" idx="2"/>
          </p:cNvCxnSpPr>
          <p:nvPr/>
        </p:nvCxnSpPr>
        <p:spPr>
          <a:xfrm rot="10800000">
            <a:off x="8996914" y="4404456"/>
            <a:ext cx="749425" cy="2441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7" idx="3"/>
            <a:endCxn id="38" idx="1"/>
          </p:cNvCxnSpPr>
          <p:nvPr/>
        </p:nvCxnSpPr>
        <p:spPr>
          <a:xfrm>
            <a:off x="9398902" y="4135199"/>
            <a:ext cx="846120" cy="1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9044293" y="2927756"/>
            <a:ext cx="1688757" cy="4335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HttpPostUri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9790613" y="3531772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Connector 60"/>
          <p:cNvCxnSpPr>
            <a:stCxn id="59" idx="2"/>
            <a:endCxn id="60" idx="0"/>
          </p:cNvCxnSpPr>
          <p:nvPr/>
        </p:nvCxnSpPr>
        <p:spPr>
          <a:xfrm flipH="1">
            <a:off x="9886939" y="3361290"/>
            <a:ext cx="1733" cy="17048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2" name="TextBox 61"/>
          <p:cNvSpPr txBox="1"/>
          <p:nvPr/>
        </p:nvSpPr>
        <p:spPr>
          <a:xfrm>
            <a:off x="8115593" y="3479429"/>
            <a:ext cx="174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</p:txBody>
      </p:sp>
      <p:cxnSp>
        <p:nvCxnSpPr>
          <p:cNvPr id="63" name="Elbow Connector 62"/>
          <p:cNvCxnSpPr>
            <a:stCxn id="38" idx="0"/>
            <a:endCxn id="60" idx="6"/>
          </p:cNvCxnSpPr>
          <p:nvPr/>
        </p:nvCxnSpPr>
        <p:spPr>
          <a:xfrm rot="16200000" flipV="1">
            <a:off x="10195652" y="3415710"/>
            <a:ext cx="238972" cy="6637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121312" y="1040596"/>
            <a:ext cx="3582264" cy="10655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Seattle-Tacoma Airport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ARRIVALS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9803962" y="2268782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8" name="Straight Connector 67"/>
          <p:cNvCxnSpPr>
            <a:endCxn id="67" idx="0"/>
          </p:cNvCxnSpPr>
          <p:nvPr/>
        </p:nvCxnSpPr>
        <p:spPr>
          <a:xfrm flipH="1">
            <a:off x="9900288" y="2106169"/>
            <a:ext cx="1588" cy="16261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69" name="TextBox 68"/>
          <p:cNvSpPr txBox="1"/>
          <p:nvPr/>
        </p:nvSpPr>
        <p:spPr>
          <a:xfrm>
            <a:off x="9946150" y="2201850"/>
            <a:ext cx="1241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FlightBoardUri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6" name="Straight Arrow Connector 75"/>
          <p:cNvCxnSpPr>
            <a:stCxn id="59" idx="0"/>
            <a:endCxn id="67" idx="4"/>
          </p:cNvCxnSpPr>
          <p:nvPr/>
        </p:nvCxnSpPr>
        <p:spPr>
          <a:xfrm flipV="1">
            <a:off x="9888672" y="2461433"/>
            <a:ext cx="11616" cy="466323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2BFC7EA2-FB03-4F7C-B260-C7BFFA9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D5B8A2FB-9BBF-468D-AE07-1B8345485106}"/>
              </a:ext>
            </a:extLst>
          </p:cNvPr>
          <p:cNvSpPr txBox="1">
            <a:spLocks/>
          </p:cNvSpPr>
          <p:nvPr/>
        </p:nvSpPr>
        <p:spPr>
          <a:xfrm>
            <a:off x="588263" y="360000"/>
            <a:ext cx="7508990" cy="110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00" baseline="0">
                <a:solidFill>
                  <a:schemeClr val="tx1"/>
                </a:solidFill>
                <a:latin typeface="Poppins" pitchFamily="2" charset="77"/>
                <a:ea typeface="+mj-ea"/>
                <a:cs typeface="+mj-cs"/>
              </a:defRPr>
            </a:lvl1pPr>
          </a:lstStyle>
          <a:p>
            <a:r>
              <a:rPr lang="en-US" dirty="0" err="1"/>
              <a:t>Reaqtor</a:t>
            </a:r>
            <a:r>
              <a:rPr lang="en-US" dirty="0"/>
              <a:t> 101</a:t>
            </a:r>
          </a:p>
        </p:txBody>
      </p:sp>
      <p:sp>
        <p:nvSpPr>
          <p:cNvPr id="80" name="Rounded Rectangle 21">
            <a:extLst>
              <a:ext uri="{FF2B5EF4-FFF2-40B4-BE49-F238E27FC236}">
                <a16:creationId xmlns:a16="http://schemas.microsoft.com/office/drawing/2014/main" id="{970163FB-04CF-4F1B-BDF9-C2976CBF219F}"/>
              </a:ext>
            </a:extLst>
          </p:cNvPr>
          <p:cNvSpPr/>
          <p:nvPr/>
        </p:nvSpPr>
        <p:spPr>
          <a:xfrm>
            <a:off x="3996028" y="3893751"/>
            <a:ext cx="1688757" cy="44529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FlightUri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A320DD2-484B-4F93-9140-4A50409A7A82}"/>
              </a:ext>
            </a:extLst>
          </p:cNvPr>
          <p:cNvCxnSpPr>
            <a:stCxn id="96" idx="4"/>
            <a:endCxn id="80" idx="0"/>
          </p:cNvCxnSpPr>
          <p:nvPr/>
        </p:nvCxnSpPr>
        <p:spPr>
          <a:xfrm flipH="1">
            <a:off x="4840407" y="3724564"/>
            <a:ext cx="442" cy="169187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8EBE1B2A-0AA4-44A0-B5B2-82EFCC1327A4}"/>
              </a:ext>
            </a:extLst>
          </p:cNvPr>
          <p:cNvSpPr/>
          <p:nvPr/>
        </p:nvSpPr>
        <p:spPr>
          <a:xfrm>
            <a:off x="4744523" y="3531913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8B61872-D761-4321-A744-F07227B23908}"/>
              </a:ext>
            </a:extLst>
          </p:cNvPr>
          <p:cNvSpPr txBox="1"/>
          <p:nvPr/>
        </p:nvSpPr>
        <p:spPr>
          <a:xfrm>
            <a:off x="4945875" y="3474349"/>
            <a:ext cx="17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bservable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&lt;Flight&gt;</a:t>
            </a:r>
          </a:p>
        </p:txBody>
      </p:sp>
      <p:sp>
        <p:nvSpPr>
          <p:cNvPr id="99" name="Rounded Rectangle 36">
            <a:extLst>
              <a:ext uri="{FF2B5EF4-FFF2-40B4-BE49-F238E27FC236}">
                <a16:creationId xmlns:a16="http://schemas.microsoft.com/office/drawing/2014/main" id="{F9305D7F-A43A-4F99-97BD-AC41CC48F4FD}"/>
              </a:ext>
            </a:extLst>
          </p:cNvPr>
          <p:cNvSpPr/>
          <p:nvPr/>
        </p:nvSpPr>
        <p:spPr>
          <a:xfrm>
            <a:off x="3593109" y="2845590"/>
            <a:ext cx="803978" cy="53851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ounded Rectangle 37">
            <a:extLst>
              <a:ext uri="{FF2B5EF4-FFF2-40B4-BE49-F238E27FC236}">
                <a16:creationId xmlns:a16="http://schemas.microsoft.com/office/drawing/2014/main" id="{FE63368E-F196-4E06-93AE-6BABF74B1E14}"/>
              </a:ext>
            </a:extLst>
          </p:cNvPr>
          <p:cNvSpPr/>
          <p:nvPr/>
        </p:nvSpPr>
        <p:spPr>
          <a:xfrm>
            <a:off x="5559206" y="2846719"/>
            <a:ext cx="803978" cy="53851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1" name="Elbow Connector 53">
            <a:extLst>
              <a:ext uri="{FF2B5EF4-FFF2-40B4-BE49-F238E27FC236}">
                <a16:creationId xmlns:a16="http://schemas.microsoft.com/office/drawing/2014/main" id="{FBFDEF3F-01AE-458C-A948-CF43F9EEF0C5}"/>
              </a:ext>
            </a:extLst>
          </p:cNvPr>
          <p:cNvCxnSpPr>
            <a:stCxn id="96" idx="2"/>
            <a:endCxn id="99" idx="2"/>
          </p:cNvCxnSpPr>
          <p:nvPr/>
        </p:nvCxnSpPr>
        <p:spPr>
          <a:xfrm rot="10800000">
            <a:off x="3995099" y="3384105"/>
            <a:ext cx="749425" cy="2441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4A53873-27AF-4F8E-BB69-E9EEB025E750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>
            <a:off x="4397087" y="3114848"/>
            <a:ext cx="1162119" cy="1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8">
            <a:extLst>
              <a:ext uri="{FF2B5EF4-FFF2-40B4-BE49-F238E27FC236}">
                <a16:creationId xmlns:a16="http://schemas.microsoft.com/office/drawing/2014/main" id="{3C696D8C-A018-4037-9462-6CFA083AA1D5}"/>
              </a:ext>
            </a:extLst>
          </p:cNvPr>
          <p:cNvSpPr/>
          <p:nvPr/>
        </p:nvSpPr>
        <p:spPr>
          <a:xfrm>
            <a:off x="4042478" y="1907405"/>
            <a:ext cx="1688757" cy="43353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HttpPostUri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27AA0A7-DF9D-4A90-8E08-B241D85A318C}"/>
              </a:ext>
            </a:extLst>
          </p:cNvPr>
          <p:cNvSpPr/>
          <p:nvPr/>
        </p:nvSpPr>
        <p:spPr>
          <a:xfrm>
            <a:off x="4788798" y="2511421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08499AC-4F3B-45BA-9FE6-002CA611883C}"/>
              </a:ext>
            </a:extLst>
          </p:cNvPr>
          <p:cNvCxnSpPr>
            <a:stCxn id="103" idx="2"/>
            <a:endCxn id="104" idx="0"/>
          </p:cNvCxnSpPr>
          <p:nvPr/>
        </p:nvCxnSpPr>
        <p:spPr>
          <a:xfrm flipH="1">
            <a:off x="4885124" y="2340939"/>
            <a:ext cx="1733" cy="17048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93A8779-D151-4217-9B30-A91AA58E67FF}"/>
              </a:ext>
            </a:extLst>
          </p:cNvPr>
          <p:cNvSpPr txBox="1"/>
          <p:nvPr/>
        </p:nvSpPr>
        <p:spPr>
          <a:xfrm>
            <a:off x="3113778" y="2459078"/>
            <a:ext cx="174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</p:txBody>
      </p:sp>
      <p:cxnSp>
        <p:nvCxnSpPr>
          <p:cNvPr id="107" name="Elbow Connector 62">
            <a:extLst>
              <a:ext uri="{FF2B5EF4-FFF2-40B4-BE49-F238E27FC236}">
                <a16:creationId xmlns:a16="http://schemas.microsoft.com/office/drawing/2014/main" id="{2C7FFCAD-8E1A-4D36-B95E-C11271906D87}"/>
              </a:ext>
            </a:extLst>
          </p:cNvPr>
          <p:cNvCxnSpPr>
            <a:stCxn id="100" idx="0"/>
            <a:endCxn id="104" idx="6"/>
          </p:cNvCxnSpPr>
          <p:nvPr/>
        </p:nvCxnSpPr>
        <p:spPr>
          <a:xfrm rot="16200000" flipV="1">
            <a:off x="5351836" y="2237360"/>
            <a:ext cx="238972" cy="9797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92F59FB-44BB-4E60-862D-2BE2491E2E5D}"/>
              </a:ext>
            </a:extLst>
          </p:cNvPr>
          <p:cNvSpPr/>
          <p:nvPr/>
        </p:nvSpPr>
        <p:spPr>
          <a:xfrm>
            <a:off x="3057008" y="6411095"/>
            <a:ext cx="475488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BBC6E-8184-4801-8956-CB72C3AF6D9C}"/>
              </a:ext>
            </a:extLst>
          </p:cNvPr>
          <p:cNvSpPr/>
          <p:nvPr/>
        </p:nvSpPr>
        <p:spPr>
          <a:xfrm>
            <a:off x="4453300" y="6401435"/>
            <a:ext cx="105156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012DE8-93E2-4295-A29A-571F5F38C0F6}"/>
              </a:ext>
            </a:extLst>
          </p:cNvPr>
          <p:cNvSpPr/>
          <p:nvPr/>
        </p:nvSpPr>
        <p:spPr>
          <a:xfrm>
            <a:off x="792480" y="5761801"/>
            <a:ext cx="50292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963E14F-1521-444F-BD9D-D499837AE232}"/>
              </a:ext>
            </a:extLst>
          </p:cNvPr>
          <p:cNvSpPr/>
          <p:nvPr/>
        </p:nvSpPr>
        <p:spPr>
          <a:xfrm>
            <a:off x="5631036" y="6411095"/>
            <a:ext cx="160164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91" grpId="0" animBg="1"/>
      <p:bldP spid="90" grpId="0" animBg="1"/>
      <p:bldP spid="88" grpId="0" animBg="1"/>
      <p:bldP spid="89" grpId="0" animBg="1"/>
      <p:bldP spid="86" grpId="0" animBg="1"/>
      <p:bldP spid="85" grpId="0" animBg="1"/>
      <p:bldP spid="84" grpId="0" animBg="1"/>
      <p:bldP spid="83" grpId="0" animBg="1"/>
      <p:bldP spid="82" grpId="0" animBg="1"/>
      <p:bldP spid="81" grpId="0" animBg="1"/>
      <p:bldP spid="6" grpId="0" uiExpand="1" build="p"/>
      <p:bldP spid="8" grpId="0"/>
      <p:bldP spid="11" grpId="0" animBg="1"/>
      <p:bldP spid="12" grpId="0"/>
      <p:bldP spid="13" grpId="0" animBg="1"/>
      <p:bldP spid="17" grpId="0" animBg="1"/>
      <p:bldP spid="21" grpId="0"/>
      <p:bldP spid="22" grpId="0" animBg="1"/>
      <p:bldP spid="23" grpId="0" animBg="1"/>
      <p:bldP spid="30" grpId="0" animBg="1"/>
      <p:bldP spid="111" grpId="0" animBg="1"/>
      <p:bldP spid="32" grpId="0"/>
      <p:bldP spid="33" grpId="0"/>
      <p:bldP spid="37" grpId="0" animBg="1"/>
      <p:bldP spid="38" grpId="0" animBg="1"/>
      <p:bldP spid="59" grpId="0" animBg="1"/>
      <p:bldP spid="60" grpId="0" animBg="1"/>
      <p:bldP spid="62" grpId="0"/>
      <p:bldP spid="66" grpId="0" animBg="1"/>
      <p:bldP spid="67" grpId="0" animBg="1"/>
      <p:bldP spid="69" grpId="0"/>
      <p:bldP spid="80" grpId="0" animBg="1"/>
      <p:bldP spid="96" grpId="0" animBg="1"/>
      <p:bldP spid="98" grpId="0"/>
      <p:bldP spid="99" grpId="0" animBg="1"/>
      <p:bldP spid="100" grpId="0" animBg="1"/>
      <p:bldP spid="103" grpId="0" animBg="1"/>
      <p:bldP spid="104" grpId="0" animBg="1"/>
      <p:bldP spid="106" grpId="0"/>
      <p:bldP spid="7" grpId="0" animBg="1"/>
      <p:bldP spid="14" grpId="0" animBg="1"/>
      <p:bldP spid="113" grpId="0" animBg="1"/>
      <p:bldP spid="1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379522" y="3090769"/>
            <a:ext cx="731520" cy="182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180735" y="2674195"/>
            <a:ext cx="320040" cy="18288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52652" y="2667000"/>
            <a:ext cx="897622" cy="1828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066" y="2590562"/>
            <a:ext cx="545213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flights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ctx.GetObserver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FlightUri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await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flights.OnNextAsync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new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Flight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Code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“BA49”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Origin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“LHR”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 Destination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“SEA”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ArrivalTime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=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new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DateTime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(2014, 6, 11, 16, 25, 0),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Delay =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TimeSpan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.FromMinutes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(30)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066" y="2198485"/>
            <a:ext cx="1151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Producer</a:t>
            </a:r>
          </a:p>
        </p:txBody>
      </p:sp>
      <p:sp>
        <p:nvSpPr>
          <p:cNvPr id="13" name="Oval 12"/>
          <p:cNvSpPr/>
          <p:nvPr/>
        </p:nvSpPr>
        <p:spPr>
          <a:xfrm>
            <a:off x="7692602" y="4279598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885253" y="4375924"/>
            <a:ext cx="218303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Rectangle 16"/>
          <p:cNvSpPr/>
          <p:nvPr/>
        </p:nvSpPr>
        <p:spPr>
          <a:xfrm>
            <a:off x="6708577" y="4778321"/>
            <a:ext cx="663146" cy="474864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Curved Connector 19"/>
          <p:cNvCxnSpPr>
            <a:cxnSpLocks/>
            <a:stCxn id="17" idx="0"/>
            <a:endCxn id="13" idx="2"/>
          </p:cNvCxnSpPr>
          <p:nvPr/>
        </p:nvCxnSpPr>
        <p:spPr>
          <a:xfrm rot="5400000" flipH="1" flipV="1">
            <a:off x="7165178" y="4250897"/>
            <a:ext cx="402397" cy="652452"/>
          </a:xfrm>
          <a:prstGeom prst="curvedConnector2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6260377" y="4876209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Proxy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121312" y="1040596"/>
            <a:ext cx="3582264" cy="10655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Seattle-Tacoma Airport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ARRIVALS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FC7EA2-FB03-4F7C-B260-C7BFFA9C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D5B8A2FB-9BBF-468D-AE07-1B8345485106}"/>
              </a:ext>
            </a:extLst>
          </p:cNvPr>
          <p:cNvSpPr txBox="1">
            <a:spLocks/>
          </p:cNvSpPr>
          <p:nvPr/>
        </p:nvSpPr>
        <p:spPr>
          <a:xfrm>
            <a:off x="588263" y="360000"/>
            <a:ext cx="7508990" cy="110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00" baseline="0">
                <a:solidFill>
                  <a:schemeClr val="tx1"/>
                </a:solidFill>
                <a:latin typeface="Poppins" pitchFamily="2" charset="77"/>
                <a:ea typeface="+mj-ea"/>
                <a:cs typeface="+mj-cs"/>
              </a:defRPr>
            </a:lvl1pPr>
          </a:lstStyle>
          <a:p>
            <a:r>
              <a:rPr lang="en-US" dirty="0" err="1"/>
              <a:t>Reaqtor</a:t>
            </a:r>
            <a:r>
              <a:rPr lang="en-US" dirty="0"/>
              <a:t> 101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A4FD28-392A-4AB9-A5C0-C767A67A97DB}"/>
              </a:ext>
            </a:extLst>
          </p:cNvPr>
          <p:cNvSpPr/>
          <p:nvPr/>
        </p:nvSpPr>
        <p:spPr>
          <a:xfrm>
            <a:off x="10033203" y="2288556"/>
            <a:ext cx="1068187" cy="1775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95F35D-4063-4E2C-804C-50333CA123FB}"/>
              </a:ext>
            </a:extLst>
          </p:cNvPr>
          <p:cNvSpPr/>
          <p:nvPr/>
        </p:nvSpPr>
        <p:spPr>
          <a:xfrm>
            <a:off x="8103556" y="2624923"/>
            <a:ext cx="3582264" cy="31662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82A211-94A2-4908-885E-078706FE2E2A}"/>
              </a:ext>
            </a:extLst>
          </p:cNvPr>
          <p:cNvSpPr txBox="1"/>
          <p:nvPr/>
        </p:nvSpPr>
        <p:spPr>
          <a:xfrm rot="5400000">
            <a:off x="11328450" y="2891477"/>
            <a:ext cx="1034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tor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ounded Rectangle 21">
            <a:extLst>
              <a:ext uri="{FF2B5EF4-FFF2-40B4-BE49-F238E27FC236}">
                <a16:creationId xmlns:a16="http://schemas.microsoft.com/office/drawing/2014/main" id="{7C190020-E964-4D62-AE52-2213FDB8137D}"/>
              </a:ext>
            </a:extLst>
          </p:cNvPr>
          <p:cNvSpPr/>
          <p:nvPr/>
        </p:nvSpPr>
        <p:spPr>
          <a:xfrm>
            <a:off x="8997843" y="4914102"/>
            <a:ext cx="1688757" cy="4452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FlightUri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7195DB0-0D5E-4C89-955F-F55F27C1C102}"/>
              </a:ext>
            </a:extLst>
          </p:cNvPr>
          <p:cNvSpPr/>
          <p:nvPr/>
        </p:nvSpPr>
        <p:spPr>
          <a:xfrm>
            <a:off x="9746339" y="5485872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B374B4B-9547-47BE-BC54-D8637AD8D04E}"/>
              </a:ext>
            </a:extLst>
          </p:cNvPr>
          <p:cNvCxnSpPr>
            <a:cxnSpLocks/>
            <a:stCxn id="106" idx="2"/>
            <a:endCxn id="108" idx="0"/>
          </p:cNvCxnSpPr>
          <p:nvPr/>
        </p:nvCxnSpPr>
        <p:spPr>
          <a:xfrm>
            <a:off x="9842222" y="5359397"/>
            <a:ext cx="443" cy="12647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AD86E1D-8D0B-48BA-8618-665EA3EBB8E7}"/>
              </a:ext>
            </a:extLst>
          </p:cNvPr>
          <p:cNvCxnSpPr>
            <a:cxnSpLocks/>
            <a:stCxn id="114" idx="4"/>
            <a:endCxn id="106" idx="0"/>
          </p:cNvCxnSpPr>
          <p:nvPr/>
        </p:nvCxnSpPr>
        <p:spPr>
          <a:xfrm flipH="1">
            <a:off x="9842222" y="4744915"/>
            <a:ext cx="442" cy="169187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304D6085-6F00-4DCB-BFE7-6C218FF7C25E}"/>
              </a:ext>
            </a:extLst>
          </p:cNvPr>
          <p:cNvSpPr/>
          <p:nvPr/>
        </p:nvSpPr>
        <p:spPr>
          <a:xfrm>
            <a:off x="9746338" y="4552264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D8055AD-0031-44BC-9F1F-8F72BF51A1BD}"/>
              </a:ext>
            </a:extLst>
          </p:cNvPr>
          <p:cNvSpPr/>
          <p:nvPr/>
        </p:nvSpPr>
        <p:spPr>
          <a:xfrm>
            <a:off x="8411324" y="3495406"/>
            <a:ext cx="2996020" cy="1324360"/>
          </a:xfrm>
          <a:custGeom>
            <a:avLst/>
            <a:gdLst>
              <a:gd name="connsiteX0" fmla="*/ 1809461 w 2996020"/>
              <a:gd name="connsiteY0" fmla="*/ 0 h 1324360"/>
              <a:gd name="connsiteX1" fmla="*/ 2996020 w 2996020"/>
              <a:gd name="connsiteY1" fmla="*/ 0 h 1324360"/>
              <a:gd name="connsiteX2" fmla="*/ 2996020 w 2996020"/>
              <a:gd name="connsiteY2" fmla="*/ 1027612 h 1324360"/>
              <a:gd name="connsiteX3" fmla="*/ 2123184 w 2996020"/>
              <a:gd name="connsiteY3" fmla="*/ 1027612 h 1324360"/>
              <a:gd name="connsiteX4" fmla="*/ 1809461 w 2996020"/>
              <a:gd name="connsiteY4" fmla="*/ 1027612 h 1324360"/>
              <a:gd name="connsiteX5" fmla="*/ 1186559 w 2996020"/>
              <a:gd name="connsiteY5" fmla="*/ 1027612 h 1324360"/>
              <a:gd name="connsiteX6" fmla="*/ 1186559 w 2996020"/>
              <a:gd name="connsiteY6" fmla="*/ 1324360 h 1324360"/>
              <a:gd name="connsiteX7" fmla="*/ 0 w 2996020"/>
              <a:gd name="connsiteY7" fmla="*/ 1324360 h 1324360"/>
              <a:gd name="connsiteX8" fmla="*/ 0 w 2996020"/>
              <a:gd name="connsiteY8" fmla="*/ 296748 h 1324360"/>
              <a:gd name="connsiteX9" fmla="*/ 936625 w 2996020"/>
              <a:gd name="connsiteY9" fmla="*/ 296748 h 1324360"/>
              <a:gd name="connsiteX10" fmla="*/ 936625 w 2996020"/>
              <a:gd name="connsiteY10" fmla="*/ 296378 h 1324360"/>
              <a:gd name="connsiteX11" fmla="*/ 1809461 w 2996020"/>
              <a:gd name="connsiteY11" fmla="*/ 296378 h 132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96020" h="1324360">
                <a:moveTo>
                  <a:pt x="1809461" y="0"/>
                </a:moveTo>
                <a:lnTo>
                  <a:pt x="2996020" y="0"/>
                </a:lnTo>
                <a:lnTo>
                  <a:pt x="2996020" y="1027612"/>
                </a:lnTo>
                <a:lnTo>
                  <a:pt x="2123184" y="1027612"/>
                </a:lnTo>
                <a:lnTo>
                  <a:pt x="1809461" y="1027612"/>
                </a:lnTo>
                <a:lnTo>
                  <a:pt x="1186559" y="1027612"/>
                </a:lnTo>
                <a:lnTo>
                  <a:pt x="1186559" y="1324360"/>
                </a:lnTo>
                <a:lnTo>
                  <a:pt x="0" y="1324360"/>
                </a:lnTo>
                <a:lnTo>
                  <a:pt x="0" y="296748"/>
                </a:lnTo>
                <a:lnTo>
                  <a:pt x="936625" y="296748"/>
                </a:lnTo>
                <a:lnTo>
                  <a:pt x="936625" y="296378"/>
                </a:lnTo>
                <a:lnTo>
                  <a:pt x="1809461" y="29637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wrap="square" rtlCol="0" anchor="t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@MyDemoUri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5FE466C-13B6-46F4-9EE0-7A303312A4C9}"/>
              </a:ext>
            </a:extLst>
          </p:cNvPr>
          <p:cNvSpPr txBox="1"/>
          <p:nvPr/>
        </p:nvSpPr>
        <p:spPr>
          <a:xfrm>
            <a:off x="8255877" y="5441918"/>
            <a:ext cx="148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&lt;Flight&gt;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0046B6D-650C-42DB-8631-856C0C58CAC9}"/>
              </a:ext>
            </a:extLst>
          </p:cNvPr>
          <p:cNvSpPr txBox="1"/>
          <p:nvPr/>
        </p:nvSpPr>
        <p:spPr>
          <a:xfrm>
            <a:off x="9947690" y="4494700"/>
            <a:ext cx="17039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bservable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&lt;Flight&gt;</a:t>
            </a:r>
          </a:p>
        </p:txBody>
      </p:sp>
      <p:sp>
        <p:nvSpPr>
          <p:cNvPr id="122" name="Rounded Rectangle 36">
            <a:extLst>
              <a:ext uri="{FF2B5EF4-FFF2-40B4-BE49-F238E27FC236}">
                <a16:creationId xmlns:a16="http://schemas.microsoft.com/office/drawing/2014/main" id="{BDA5FF46-1E35-4AAC-AC0A-1FC7B5F803A1}"/>
              </a:ext>
            </a:extLst>
          </p:cNvPr>
          <p:cNvSpPr/>
          <p:nvPr/>
        </p:nvSpPr>
        <p:spPr>
          <a:xfrm>
            <a:off x="8594924" y="3865941"/>
            <a:ext cx="803978" cy="538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Where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filter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4" name="Rounded Rectangle 37">
            <a:extLst>
              <a:ext uri="{FF2B5EF4-FFF2-40B4-BE49-F238E27FC236}">
                <a16:creationId xmlns:a16="http://schemas.microsoft.com/office/drawing/2014/main" id="{D6657CA5-CDF0-4CCA-88F9-985A72F01F39}"/>
              </a:ext>
            </a:extLst>
          </p:cNvPr>
          <p:cNvSpPr/>
          <p:nvPr/>
        </p:nvSpPr>
        <p:spPr>
          <a:xfrm>
            <a:off x="10245022" y="3867070"/>
            <a:ext cx="803978" cy="5385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6" name="Elbow Connector 53">
            <a:extLst>
              <a:ext uri="{FF2B5EF4-FFF2-40B4-BE49-F238E27FC236}">
                <a16:creationId xmlns:a16="http://schemas.microsoft.com/office/drawing/2014/main" id="{A60C87BA-CD8E-4C11-A6EC-AC26BA73164E}"/>
              </a:ext>
            </a:extLst>
          </p:cNvPr>
          <p:cNvCxnSpPr>
            <a:cxnSpLocks/>
            <a:stCxn id="114" idx="2"/>
            <a:endCxn id="122" idx="2"/>
          </p:cNvCxnSpPr>
          <p:nvPr/>
        </p:nvCxnSpPr>
        <p:spPr>
          <a:xfrm rot="10800000">
            <a:off x="8996914" y="4404456"/>
            <a:ext cx="749425" cy="2441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E94BA5A3-7D4A-42BA-A8B3-FBAAC8D12C3C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>
            <a:off x="9398902" y="4135199"/>
            <a:ext cx="846120" cy="1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58">
            <a:extLst>
              <a:ext uri="{FF2B5EF4-FFF2-40B4-BE49-F238E27FC236}">
                <a16:creationId xmlns:a16="http://schemas.microsoft.com/office/drawing/2014/main" id="{EE53E0FA-2E29-4E76-A47C-D6C57F411354}"/>
              </a:ext>
            </a:extLst>
          </p:cNvPr>
          <p:cNvSpPr/>
          <p:nvPr/>
        </p:nvSpPr>
        <p:spPr>
          <a:xfrm>
            <a:off x="9044293" y="2927756"/>
            <a:ext cx="1688757" cy="4335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HttpPostUri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3FD1630-AA6A-428A-AA65-8B58083B961A}"/>
              </a:ext>
            </a:extLst>
          </p:cNvPr>
          <p:cNvSpPr/>
          <p:nvPr/>
        </p:nvSpPr>
        <p:spPr>
          <a:xfrm>
            <a:off x="9790613" y="3531772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B521E7D-E001-4FBA-AB9E-8A5D598CFF34}"/>
              </a:ext>
            </a:extLst>
          </p:cNvPr>
          <p:cNvCxnSpPr>
            <a:cxnSpLocks/>
            <a:stCxn id="130" idx="2"/>
            <a:endCxn id="132" idx="0"/>
          </p:cNvCxnSpPr>
          <p:nvPr/>
        </p:nvCxnSpPr>
        <p:spPr>
          <a:xfrm flipH="1">
            <a:off x="9886939" y="3361290"/>
            <a:ext cx="1733" cy="17048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1274DBB7-9884-40A7-99AA-879BC6CB5B06}"/>
              </a:ext>
            </a:extLst>
          </p:cNvPr>
          <p:cNvSpPr txBox="1"/>
          <p:nvPr/>
        </p:nvSpPr>
        <p:spPr>
          <a:xfrm>
            <a:off x="8115593" y="3479429"/>
            <a:ext cx="1745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HttpData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</a:t>
            </a:r>
          </a:p>
        </p:txBody>
      </p:sp>
      <p:cxnSp>
        <p:nvCxnSpPr>
          <p:cNvPr id="138" name="Elbow Connector 62">
            <a:extLst>
              <a:ext uri="{FF2B5EF4-FFF2-40B4-BE49-F238E27FC236}">
                <a16:creationId xmlns:a16="http://schemas.microsoft.com/office/drawing/2014/main" id="{60DAB123-4586-4A79-B8A9-DB52479EA02E}"/>
              </a:ext>
            </a:extLst>
          </p:cNvPr>
          <p:cNvCxnSpPr>
            <a:cxnSpLocks/>
            <a:stCxn id="124" idx="0"/>
            <a:endCxn id="132" idx="6"/>
          </p:cNvCxnSpPr>
          <p:nvPr/>
        </p:nvCxnSpPr>
        <p:spPr>
          <a:xfrm rot="16200000" flipV="1">
            <a:off x="10195652" y="3415710"/>
            <a:ext cx="238972" cy="66374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4B912A6E-E527-4090-8A71-DCF3E5B0E075}"/>
              </a:ext>
            </a:extLst>
          </p:cNvPr>
          <p:cNvSpPr/>
          <p:nvPr/>
        </p:nvSpPr>
        <p:spPr>
          <a:xfrm>
            <a:off x="9803962" y="2268782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019A141-0B92-43A8-ABE3-97B25A61374E}"/>
              </a:ext>
            </a:extLst>
          </p:cNvPr>
          <p:cNvCxnSpPr>
            <a:cxnSpLocks/>
            <a:endCxn id="140" idx="0"/>
          </p:cNvCxnSpPr>
          <p:nvPr/>
        </p:nvCxnSpPr>
        <p:spPr>
          <a:xfrm flipH="1">
            <a:off x="9900288" y="2106169"/>
            <a:ext cx="1588" cy="16261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50E5B8D6-248E-4054-9F98-C0563854C8D3}"/>
              </a:ext>
            </a:extLst>
          </p:cNvPr>
          <p:cNvSpPr txBox="1"/>
          <p:nvPr/>
        </p:nvSpPr>
        <p:spPr>
          <a:xfrm>
            <a:off x="9946150" y="2201850"/>
            <a:ext cx="1241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FlightBoardUri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FD4C95F-1959-4998-A8B9-A1B80EA67820}"/>
              </a:ext>
            </a:extLst>
          </p:cNvPr>
          <p:cNvCxnSpPr>
            <a:cxnSpLocks/>
            <a:stCxn id="130" idx="0"/>
            <a:endCxn id="140" idx="4"/>
          </p:cNvCxnSpPr>
          <p:nvPr/>
        </p:nvCxnSpPr>
        <p:spPr>
          <a:xfrm flipV="1">
            <a:off x="9888672" y="2461433"/>
            <a:ext cx="11616" cy="466323"/>
          </a:xfrm>
          <a:prstGeom prst="straightConnector1">
            <a:avLst/>
          </a:prstGeom>
          <a:ln w="127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21">
            <a:extLst>
              <a:ext uri="{FF2B5EF4-FFF2-40B4-BE49-F238E27FC236}">
                <a16:creationId xmlns:a16="http://schemas.microsoft.com/office/drawing/2014/main" id="{A680C7E1-5B7E-41B4-9C3B-3B4D92630DDA}"/>
              </a:ext>
            </a:extLst>
          </p:cNvPr>
          <p:cNvSpPr/>
          <p:nvPr/>
        </p:nvSpPr>
        <p:spPr>
          <a:xfrm>
            <a:off x="2903214" y="4807890"/>
            <a:ext cx="1688757" cy="44529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FlightUri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898D5E7-A18A-43C6-8E7C-47204AFAFB5B}"/>
              </a:ext>
            </a:extLst>
          </p:cNvPr>
          <p:cNvSpPr/>
          <p:nvPr/>
        </p:nvSpPr>
        <p:spPr>
          <a:xfrm>
            <a:off x="3651710" y="5379660"/>
            <a:ext cx="192651" cy="1926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3DBFB6A-6EB8-4D34-814F-CE32A038DADC}"/>
              </a:ext>
            </a:extLst>
          </p:cNvPr>
          <p:cNvCxnSpPr>
            <a:cxnSpLocks/>
            <a:stCxn id="149" idx="2"/>
            <a:endCxn id="151" idx="0"/>
          </p:cNvCxnSpPr>
          <p:nvPr/>
        </p:nvCxnSpPr>
        <p:spPr>
          <a:xfrm>
            <a:off x="3747593" y="5253185"/>
            <a:ext cx="443" cy="12647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50CA095-EF2D-422E-850C-3C2D63E5D99C}"/>
              </a:ext>
            </a:extLst>
          </p:cNvPr>
          <p:cNvSpPr txBox="1"/>
          <p:nvPr/>
        </p:nvSpPr>
        <p:spPr>
          <a:xfrm>
            <a:off x="2161248" y="5335706"/>
            <a:ext cx="1482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&lt;Flight&gt;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9777CDC-1C91-43F2-952B-8BF7D2B84CA6}"/>
              </a:ext>
            </a:extLst>
          </p:cNvPr>
          <p:cNvSpPr/>
          <p:nvPr/>
        </p:nvSpPr>
        <p:spPr>
          <a:xfrm>
            <a:off x="2785836" y="3007832"/>
            <a:ext cx="475488" cy="299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7958633-5997-4C46-B108-0E9C203EDB97}"/>
              </a:ext>
            </a:extLst>
          </p:cNvPr>
          <p:cNvSpPr/>
          <p:nvPr/>
        </p:nvSpPr>
        <p:spPr>
          <a:xfrm>
            <a:off x="720066" y="2968353"/>
            <a:ext cx="651534" cy="299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C330B6BC-A826-4440-BBB9-1EA5D3690EEA}"/>
              </a:ext>
            </a:extLst>
          </p:cNvPr>
          <p:cNvSpPr/>
          <p:nvPr/>
        </p:nvSpPr>
        <p:spPr>
          <a:xfrm>
            <a:off x="990600" y="3918307"/>
            <a:ext cx="475488" cy="299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9296A9F-81DE-4D03-B626-506351589123}"/>
              </a:ext>
            </a:extLst>
          </p:cNvPr>
          <p:cNvSpPr/>
          <p:nvPr/>
        </p:nvSpPr>
        <p:spPr>
          <a:xfrm>
            <a:off x="8121312" y="1040596"/>
            <a:ext cx="3582264" cy="106557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Seattle-Tacoma Airport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ARRIVALS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BA49  04:25  London Heathrow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+00:30</a:t>
            </a:r>
          </a:p>
        </p:txBody>
      </p:sp>
      <p:pic>
        <p:nvPicPr>
          <p:cNvPr id="162" name="Graphic 161" descr="Airplane with solid fill">
            <a:extLst>
              <a:ext uri="{FF2B5EF4-FFF2-40B4-BE49-F238E27FC236}">
                <a16:creationId xmlns:a16="http://schemas.microsoft.com/office/drawing/2014/main" id="{B4F5CE83-EE5C-4860-BEB6-9F2CCDED8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6546" y="58275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8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278 L -0.00026 -0.23866 L -0.07161 -0.23866 C -0.07174 -0.26482 -0.07187 -0.29075 -0.07187 -0.3169 L 0.06524 -0.31019 C 0.06511 -0.33542 0.06498 -0.36065 0.06485 -0.38588 L 0.00417 -0.38774 L 0.00352 -0.67269 L 0.00352 -0.67269 " pathEditMode="relative" ptsTypes="AAAAAAAAA">
                                      <p:cBhvr>
                                        <p:cTn id="59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uiExpand="1" animBg="1"/>
      <p:bldP spid="87" grpId="0" uiExpand="1" animBg="1"/>
      <p:bldP spid="79" grpId="0" uiExpand="1" animBg="1"/>
      <p:bldP spid="9" grpId="0" uiExpand="1" build="p"/>
      <p:bldP spid="10" grpId="0"/>
      <p:bldP spid="17" grpId="0" animBg="1"/>
      <p:bldP spid="21" grpId="0"/>
      <p:bldP spid="149" grpId="0" animBg="1"/>
      <p:bldP spid="151" grpId="0" animBg="1"/>
      <p:bldP spid="155" grpId="0"/>
      <p:bldP spid="156" grpId="0" animBg="1"/>
      <p:bldP spid="157" grpId="0" animBg="1"/>
      <p:bldP spid="158" grpId="0" animBg="1"/>
      <p:bldP spid="1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6432E2-C4C6-48E2-8972-8457E541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FE22D-03D9-4A1A-913D-83E84B72E26D}"/>
              </a:ext>
            </a:extLst>
          </p:cNvPr>
          <p:cNvSpPr txBox="1"/>
          <p:nvPr/>
        </p:nvSpPr>
        <p:spPr>
          <a:xfrm>
            <a:off x="658028" y="1777955"/>
            <a:ext cx="3284731" cy="905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0" dirty="0">
                <a:solidFill>
                  <a:srgbClr val="0177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w </a:t>
            </a:r>
            <a:r>
              <a:rPr lang="en-US" sz="1730" dirty="0">
                <a:solidFill>
                  <a:srgbClr val="0177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weather</a:t>
            </a:r>
            <a:b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30" dirty="0">
                <a:solidFill>
                  <a:srgbClr val="0177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w.City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73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“Seattle”</a:t>
            </a:r>
          </a:p>
          <a:p>
            <a:r>
              <a:rPr lang="en-US" sz="1730" dirty="0">
                <a:solidFill>
                  <a:srgbClr val="0177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0207-095E-47CF-9536-55AB9D5A44F4}"/>
              </a:ext>
            </a:extLst>
          </p:cNvPr>
          <p:cNvSpPr txBox="1"/>
          <p:nvPr/>
        </p:nvSpPr>
        <p:spPr>
          <a:xfrm>
            <a:off x="5111068" y="1546133"/>
            <a:ext cx="6763390" cy="1423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flights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.Where(f =&gt;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f.Code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== </a:t>
            </a:r>
            <a:r>
              <a:rPr lang="en-US" sz="173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“BA49”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DelaySubscription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(departure – </a:t>
            </a:r>
            <a:r>
              <a:rPr lang="en-US" sz="173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.FromDays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(1))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TakeWhile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(f =&gt;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f.Status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sz="173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FlightStatus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.Landed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.Select(f =&gt;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f.Status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EA84F-F744-4CA8-9196-B9C4F0EFD979}"/>
              </a:ext>
            </a:extLst>
          </p:cNvPr>
          <p:cNvSpPr txBox="1"/>
          <p:nvPr/>
        </p:nvSpPr>
        <p:spPr>
          <a:xfrm>
            <a:off x="2025192" y="2876267"/>
            <a:ext cx="8956298" cy="328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userLocation</a:t>
            </a:r>
            <a:endParaRPr lang="en-US" sz="173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.Sample(</a:t>
            </a:r>
            <a:r>
              <a:rPr lang="en-US" sz="173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TimeSpan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.FromMinutes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(1))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DistinctUntilChanged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.Select(here =&gt;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   traffic(here,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meeting.Location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     .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TakeUntil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meeting.StartTime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minimumTime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     .Select(route =&gt; Timer(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meeting.StartTime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route.EstimatedTime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     .Switch())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StartWith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(Timer(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meeting.StartTime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–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estimatedTravelTime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.Switch()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.Single(_ =&gt; </a:t>
            </a:r>
            <a:r>
              <a:rPr lang="en-US" sz="173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“Leave now for ”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meeting.Title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 .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DelaySubscription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meeting.StartTime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– (</a:t>
            </a:r>
            <a:r>
              <a:rPr lang="en-US" sz="173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estimatedTravelTime</a:t>
            </a:r>
            <a:r>
              <a:rPr lang="en-US" sz="1730" dirty="0">
                <a:latin typeface="Consolas" panose="020B0609020204030204" pitchFamily="49" charset="0"/>
                <a:cs typeface="Consolas" panose="020B0609020204030204" pitchFamily="49" charset="0"/>
              </a:rPr>
              <a:t> + slack))</a:t>
            </a:r>
          </a:p>
        </p:txBody>
      </p:sp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FC3E7AAF-EAD0-44FE-A7B7-F16E1FD98F32}"/>
              </a:ext>
            </a:extLst>
          </p:cNvPr>
          <p:cNvSpPr/>
          <p:nvPr/>
        </p:nvSpPr>
        <p:spPr>
          <a:xfrm>
            <a:off x="9348058" y="1219200"/>
            <a:ext cx="2243865" cy="671037"/>
          </a:xfrm>
          <a:prstGeom prst="wedgeRoundRectCallout">
            <a:avLst>
              <a:gd name="adj1" fmla="val -49820"/>
              <a:gd name="adj2" fmla="val 8140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68" b="1" i="1" dirty="0"/>
              <a:t>Temporal</a:t>
            </a:r>
            <a:r>
              <a:rPr lang="en-US" sz="1568" dirty="0"/>
              <a:t> query operators</a:t>
            </a:r>
          </a:p>
        </p:txBody>
      </p:sp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55B275F2-D2EC-4049-AB3C-4DF11232A1CA}"/>
              </a:ext>
            </a:extLst>
          </p:cNvPr>
          <p:cNvSpPr/>
          <p:nvPr/>
        </p:nvSpPr>
        <p:spPr>
          <a:xfrm>
            <a:off x="228600" y="3405679"/>
            <a:ext cx="1664763" cy="671037"/>
          </a:xfrm>
          <a:prstGeom prst="wedgeRoundRectCallout">
            <a:avLst>
              <a:gd name="adj1" fmla="val 56449"/>
              <a:gd name="adj2" fmla="val -9990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68" b="1" i="1" dirty="0"/>
              <a:t>Device-side</a:t>
            </a:r>
            <a:br>
              <a:rPr lang="en-US" sz="1568" b="1" i="1" dirty="0"/>
            </a:br>
            <a:r>
              <a:rPr lang="en-US" sz="1568" dirty="0"/>
              <a:t>event stream</a:t>
            </a:r>
          </a:p>
        </p:txBody>
      </p:sp>
      <p:sp>
        <p:nvSpPr>
          <p:cNvPr id="10" name="Rounded Rectangular Callout 10">
            <a:extLst>
              <a:ext uri="{FF2B5EF4-FFF2-40B4-BE49-F238E27FC236}">
                <a16:creationId xmlns:a16="http://schemas.microsoft.com/office/drawing/2014/main" id="{A1136884-FF52-499C-A976-435F220A1E56}"/>
              </a:ext>
            </a:extLst>
          </p:cNvPr>
          <p:cNvSpPr/>
          <p:nvPr/>
        </p:nvSpPr>
        <p:spPr>
          <a:xfrm>
            <a:off x="7469368" y="3449316"/>
            <a:ext cx="1664763" cy="671037"/>
          </a:xfrm>
          <a:prstGeom prst="wedgeRoundRectCallout">
            <a:avLst>
              <a:gd name="adj1" fmla="val -107204"/>
              <a:gd name="adj2" fmla="val 46784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68" b="1" i="1" dirty="0"/>
              <a:t>Cloud-side</a:t>
            </a:r>
            <a:br>
              <a:rPr lang="en-US" sz="1568" b="1" i="1" dirty="0"/>
            </a:br>
            <a:r>
              <a:rPr lang="en-US" sz="1568" dirty="0"/>
              <a:t>event stream</a:t>
            </a:r>
          </a:p>
        </p:txBody>
      </p:sp>
      <p:sp>
        <p:nvSpPr>
          <p:cNvPr id="11" name="Rounded Rectangular Callout 11">
            <a:extLst>
              <a:ext uri="{FF2B5EF4-FFF2-40B4-BE49-F238E27FC236}">
                <a16:creationId xmlns:a16="http://schemas.microsoft.com/office/drawing/2014/main" id="{A8CFB048-A812-4F1C-B97E-9C82F92B4EC6}"/>
              </a:ext>
            </a:extLst>
          </p:cNvPr>
          <p:cNvSpPr/>
          <p:nvPr/>
        </p:nvSpPr>
        <p:spPr>
          <a:xfrm>
            <a:off x="316485" y="5574964"/>
            <a:ext cx="1795048" cy="671037"/>
          </a:xfrm>
          <a:prstGeom prst="wedgeRoundRectCallout">
            <a:avLst>
              <a:gd name="adj1" fmla="val 61543"/>
              <a:gd name="adj2" fmla="val -5930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68" b="1" i="1" dirty="0"/>
              <a:t>Higher-order</a:t>
            </a:r>
            <a:br>
              <a:rPr lang="en-US" sz="1568" b="1" i="1" dirty="0"/>
            </a:br>
            <a:r>
              <a:rPr lang="en-US" sz="1568" dirty="0"/>
              <a:t>query operators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E4204B-7685-4EBB-B640-6E36555D6C8C}"/>
              </a:ext>
            </a:extLst>
          </p:cNvPr>
          <p:cNvSpPr txBox="1">
            <a:spLocks/>
          </p:cNvSpPr>
          <p:nvPr/>
        </p:nvSpPr>
        <p:spPr>
          <a:xfrm>
            <a:off x="588263" y="360000"/>
            <a:ext cx="7508990" cy="1106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00" baseline="0">
                <a:solidFill>
                  <a:schemeClr val="tx1"/>
                </a:solidFill>
                <a:latin typeface="Poppins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Cortana Queries</a:t>
            </a:r>
          </a:p>
        </p:txBody>
      </p:sp>
    </p:spTree>
    <p:extLst>
      <p:ext uri="{BB962C8B-B14F-4D97-AF65-F5344CB8AC3E}">
        <p14:creationId xmlns:p14="http://schemas.microsoft.com/office/powerpoint/2010/main" val="37511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uiExpand="1" build="p"/>
      <p:bldP spid="8" grpId="0" animBg="1"/>
      <p:bldP spid="9" grpId="0" uiExpand="1" animBg="1"/>
      <p:bldP spid="10" grpId="0" uiExpand="1" animBg="1"/>
      <p:bldP spid="11" grpId="0" uiExpan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DC970-839A-4444-A83A-D6F06C71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709738"/>
            <a:ext cx="10515600" cy="2852737"/>
          </a:xfrm>
        </p:spPr>
        <p:txBody>
          <a:bodyPr/>
          <a:lstStyle/>
          <a:p>
            <a:r>
              <a:rPr lang="en-US" dirty="0"/>
              <a:t>Official Release of </a:t>
            </a:r>
            <a:r>
              <a:rPr lang="en-US" dirty="0" err="1"/>
              <a:t>Reaqtor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A4EBA-711F-4A6D-9323-2B3B1FA04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00" y="4589463"/>
            <a:ext cx="10515600" cy="1500187"/>
          </a:xfrm>
        </p:spPr>
        <p:txBody>
          <a:bodyPr/>
          <a:lstStyle/>
          <a:p>
            <a:r>
              <a:rPr lang="en-US" dirty="0"/>
              <a:t>reaqtive.net</a:t>
            </a:r>
          </a:p>
          <a:p>
            <a:r>
              <a:rPr lang="en-US" dirty="0"/>
              <a:t>github.com/</a:t>
            </a:r>
            <a:r>
              <a:rPr lang="en-US" dirty="0" err="1"/>
              <a:t>reaqtive</a:t>
            </a:r>
            <a:r>
              <a:rPr lang="en-US" dirty="0"/>
              <a:t>/</a:t>
            </a:r>
            <a:r>
              <a:rPr lang="en-US" dirty="0" err="1"/>
              <a:t>reaqtor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892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7C78-FB8C-45FE-A144-E457A530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107281"/>
            <a:ext cx="7508990" cy="1106905"/>
          </a:xfrm>
        </p:spPr>
        <p:txBody>
          <a:bodyPr anchor="ctr">
            <a:normAutofit/>
          </a:bodyPr>
          <a:lstStyle/>
          <a:p>
            <a:r>
              <a:rPr lang="en-US" dirty="0"/>
              <a:t>Going Live on GitHub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6554203-F967-4F8D-B0F8-99DE4F84C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29" r="1" b="10160"/>
          <a:stretch/>
        </p:blipFill>
        <p:spPr>
          <a:xfrm>
            <a:off x="586800" y="2410095"/>
            <a:ext cx="10965054" cy="402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53441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DC970-839A-4444-A83A-D6F06C71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709738"/>
            <a:ext cx="10515600" cy="2852737"/>
          </a:xfrm>
        </p:spPr>
        <p:txBody>
          <a:bodyPr/>
          <a:lstStyle/>
          <a:p>
            <a:r>
              <a:rPr lang="en-US" dirty="0" err="1"/>
              <a:t>Reaqtor</a:t>
            </a:r>
            <a:r>
              <a:rPr lang="en-US" dirty="0"/>
              <a:t> in 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A4EBA-711F-4A6D-9323-2B3B1FA04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00" y="4589463"/>
            <a:ext cx="10515600" cy="1500187"/>
          </a:xfrm>
        </p:spPr>
        <p:txBody>
          <a:bodyPr/>
          <a:lstStyle/>
          <a:p>
            <a:r>
              <a:rPr lang="en-US" dirty="0"/>
              <a:t>Time for some demos</a:t>
            </a:r>
          </a:p>
        </p:txBody>
      </p:sp>
    </p:spTree>
    <p:extLst>
      <p:ext uri="{BB962C8B-B14F-4D97-AF65-F5344CB8AC3E}">
        <p14:creationId xmlns:p14="http://schemas.microsoft.com/office/powerpoint/2010/main" val="330079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920849-106B-4F76-A4C0-D393C1D06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5125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8CF8A5-2C1B-4CAE-A063-16448D4EE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00" y="1800000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What is </a:t>
            </a:r>
            <a:r>
              <a:rPr lang="en-US" sz="3600" dirty="0" err="1"/>
              <a:t>Reaqtor</a:t>
            </a:r>
            <a:r>
              <a:rPr lang="en-US" sz="3600" dirty="0"/>
              <a:t>?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Official Release of </a:t>
            </a:r>
            <a:r>
              <a:rPr lang="en-US" sz="3600" dirty="0" err="1"/>
              <a:t>Reaqtor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Reaqtor</a:t>
            </a:r>
            <a:r>
              <a:rPr lang="en-US" sz="3600" dirty="0"/>
              <a:t> in Action</a:t>
            </a:r>
          </a:p>
        </p:txBody>
      </p:sp>
    </p:spTree>
    <p:extLst>
      <p:ext uri="{BB962C8B-B14F-4D97-AF65-F5344CB8AC3E}">
        <p14:creationId xmlns:p14="http://schemas.microsoft.com/office/powerpoint/2010/main" val="182544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3D32D3-FA21-419E-A70F-EBAF9906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107281"/>
            <a:ext cx="10963181" cy="11069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Real-Time Vessel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BFB1F-F64E-4A4A-8771-623A08587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11" r="1" b="16809"/>
          <a:stretch/>
        </p:blipFill>
        <p:spPr>
          <a:xfrm>
            <a:off x="586800" y="2410095"/>
            <a:ext cx="10965054" cy="402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31486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213ED-904A-4FC0-8041-9D098449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/>
          <a:lstStyle/>
          <a:p>
            <a:r>
              <a:rPr lang="en-US" dirty="0" err="1"/>
              <a:t>Reaqtor</a:t>
            </a:r>
            <a:r>
              <a:rPr lang="en-US" dirty="0"/>
              <a:t> Core Ingredients</a:t>
            </a:r>
            <a:br>
              <a:rPr lang="en-US" dirty="0"/>
            </a:br>
            <a:r>
              <a:rPr lang="en-US" sz="2400" i="1" dirty="0"/>
              <a:t>Expression Trees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964D56-3F7A-43DA-B7E4-2A8478EF37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800" y="1800000"/>
            <a:ext cx="11060178" cy="4447906"/>
          </a:xfrm>
        </p:spPr>
        <p:txBody>
          <a:bodyPr>
            <a:normAutofit/>
          </a:bodyPr>
          <a:lstStyle/>
          <a:p>
            <a:r>
              <a:rPr lang="en-US" dirty="0" err="1"/>
              <a:t>Reaqtor</a:t>
            </a:r>
            <a:r>
              <a:rPr lang="en-US" dirty="0"/>
              <a:t> does not invent its own query language</a:t>
            </a:r>
          </a:p>
          <a:p>
            <a:pPr lvl="1"/>
            <a:r>
              <a:rPr lang="en-US" dirty="0"/>
              <a:t>Piggyback on in host languages</a:t>
            </a:r>
          </a:p>
          <a:p>
            <a:pPr lvl="1"/>
            <a:r>
              <a:rPr lang="en-US" dirty="0"/>
              <a:t>For example, .NET Expression Trees</a:t>
            </a:r>
          </a:p>
          <a:p>
            <a:endParaRPr lang="en-US" sz="1100" dirty="0"/>
          </a:p>
          <a:p>
            <a:r>
              <a:rPr lang="en-US" dirty="0"/>
              <a:t>Ship expression trees</a:t>
            </a:r>
          </a:p>
          <a:p>
            <a:pPr lvl="1"/>
            <a:r>
              <a:rPr lang="en-US" b="1" dirty="0"/>
              <a:t>Normalization</a:t>
            </a:r>
            <a:r>
              <a:rPr lang="en-US" dirty="0"/>
              <a:t> – Decouple client and service</a:t>
            </a:r>
          </a:p>
          <a:p>
            <a:pPr lvl="1"/>
            <a:r>
              <a:rPr lang="en-US" b="1" dirty="0"/>
              <a:t>Validation</a:t>
            </a:r>
            <a:r>
              <a:rPr lang="en-US" dirty="0"/>
              <a:t> – Reject dangerous code</a:t>
            </a:r>
          </a:p>
          <a:p>
            <a:pPr lvl="1"/>
            <a:r>
              <a:rPr lang="en-US" b="1" dirty="0"/>
              <a:t>Serialization</a:t>
            </a:r>
            <a:r>
              <a:rPr lang="en-US" dirty="0"/>
              <a:t> – “Bonsai” expression trees</a:t>
            </a:r>
          </a:p>
          <a:p>
            <a:pPr lvl="1"/>
            <a:r>
              <a:rPr lang="en-US" b="1" dirty="0"/>
              <a:t>Optimization</a:t>
            </a:r>
            <a:r>
              <a:rPr lang="en-US" dirty="0"/>
              <a:t> – Expression tree rewrites</a:t>
            </a:r>
          </a:p>
          <a:p>
            <a:pPr lvl="1"/>
            <a:r>
              <a:rPr lang="en-US" b="1" dirty="0"/>
              <a:t>Evaluation</a:t>
            </a:r>
            <a:r>
              <a:rPr lang="en-US" dirty="0"/>
              <a:t> – Efficient evaluation of lots of trees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86C90B-9916-4CF8-BB22-D3394157D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96" y="774758"/>
            <a:ext cx="3322476" cy="589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58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FD1F-A4F3-4903-B6E5-D96650CB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107281"/>
            <a:ext cx="10963181" cy="1106905"/>
          </a:xfrm>
        </p:spPr>
        <p:txBody>
          <a:bodyPr anchor="ctr">
            <a:normAutofit/>
          </a:bodyPr>
          <a:lstStyle/>
          <a:p>
            <a:r>
              <a:rPr lang="en-US" b="1" dirty="0"/>
              <a:t>Expression Tree Serialization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1FF90-FB41-4338-A4F9-77D69AD3B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84" r="1" b="18115"/>
          <a:stretch/>
        </p:blipFill>
        <p:spPr>
          <a:xfrm>
            <a:off x="586800" y="2410095"/>
            <a:ext cx="10965054" cy="402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60386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213ED-904A-4FC0-8041-9D098449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/>
          <a:lstStyle/>
          <a:p>
            <a:r>
              <a:rPr lang="en-US" dirty="0" err="1"/>
              <a:t>Reaqtor</a:t>
            </a:r>
            <a:r>
              <a:rPr lang="en-US" dirty="0"/>
              <a:t> Core Ingredients</a:t>
            </a:r>
            <a:br>
              <a:rPr lang="en-US" dirty="0"/>
            </a:br>
            <a:r>
              <a:rPr lang="en-US" sz="2400" i="1" dirty="0"/>
              <a:t>Reliable Rx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964D56-3F7A-43DA-B7E4-2A8478EF37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800" y="1800000"/>
            <a:ext cx="11060178" cy="4040712"/>
          </a:xfrm>
        </p:spPr>
        <p:txBody>
          <a:bodyPr/>
          <a:lstStyle/>
          <a:p>
            <a:r>
              <a:rPr lang="en-US" dirty="0"/>
              <a:t>Reactive Extensions (Rx) has volatile state</a:t>
            </a:r>
          </a:p>
          <a:p>
            <a:pPr lvl="1"/>
            <a:r>
              <a:rPr lang="en-US" dirty="0"/>
              <a:t>For example, the Take operator stores a count</a:t>
            </a:r>
          </a:p>
          <a:p>
            <a:pPr lvl="1"/>
            <a:r>
              <a:rPr lang="en-US" dirty="0"/>
              <a:t>Need a way for an Rx “subscription” to outlive a process</a:t>
            </a:r>
          </a:p>
          <a:p>
            <a:endParaRPr lang="en-US" dirty="0"/>
          </a:p>
          <a:p>
            <a:r>
              <a:rPr lang="en-US" dirty="0" err="1"/>
              <a:t>Reaqtive</a:t>
            </a:r>
            <a:r>
              <a:rPr lang="en-US" dirty="0"/>
              <a:t> supports state persistence (and more)</a:t>
            </a:r>
          </a:p>
          <a:p>
            <a:pPr lvl="1"/>
            <a:r>
              <a:rPr lang="en-US" b="1" dirty="0" err="1"/>
              <a:t>ISubscription</a:t>
            </a:r>
            <a:r>
              <a:rPr lang="en-US" dirty="0"/>
              <a:t> provides visitor support</a:t>
            </a:r>
          </a:p>
          <a:p>
            <a:pPr lvl="1"/>
            <a:r>
              <a:rPr lang="en-US" b="1" dirty="0"/>
              <a:t>Schedulers</a:t>
            </a:r>
            <a:r>
              <a:rPr lang="en-US" dirty="0"/>
              <a:t> with pause/resume capability</a:t>
            </a:r>
          </a:p>
          <a:p>
            <a:pPr lvl="1"/>
            <a:r>
              <a:rPr lang="en-US" b="1" dirty="0"/>
              <a:t>Rx-compatible operators </a:t>
            </a:r>
            <a:r>
              <a:rPr lang="en-US" dirty="0"/>
              <a:t>with state persistence</a:t>
            </a:r>
          </a:p>
          <a:p>
            <a:pPr lvl="1"/>
            <a:r>
              <a:rPr lang="en-US" b="1" dirty="0"/>
              <a:t>Reliable</a:t>
            </a:r>
            <a:r>
              <a:rPr lang="en-US" dirty="0"/>
              <a:t> variants of interfaces with sequence numbers</a:t>
            </a:r>
          </a:p>
        </p:txBody>
      </p:sp>
    </p:spTree>
    <p:extLst>
      <p:ext uri="{BB962C8B-B14F-4D97-AF65-F5344CB8AC3E}">
        <p14:creationId xmlns:p14="http://schemas.microsoft.com/office/powerpoint/2010/main" val="2861736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3D32D3-FA21-419E-A70F-EBAF99065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107281"/>
            <a:ext cx="10963181" cy="1106905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Reliable Stateful Reactive Computation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8A9E16-894F-40B3-89E9-4DEF9C536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09" r="1" b="20111"/>
          <a:stretch/>
        </p:blipFill>
        <p:spPr>
          <a:xfrm>
            <a:off x="586800" y="2410095"/>
            <a:ext cx="10965054" cy="402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82379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213ED-904A-4FC0-8041-9D098449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/>
          <a:lstStyle/>
          <a:p>
            <a:r>
              <a:rPr lang="en-US" dirty="0" err="1"/>
              <a:t>Reaqtor</a:t>
            </a:r>
            <a:r>
              <a:rPr lang="en-US" dirty="0"/>
              <a:t> Core Ingredients</a:t>
            </a:r>
            <a:br>
              <a:rPr lang="en-US" dirty="0"/>
            </a:br>
            <a:r>
              <a:rPr lang="en-US" sz="2400" i="1" dirty="0"/>
              <a:t>Checkpointing query engine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964D56-3F7A-43DA-B7E4-2A8478EF37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800" y="1800000"/>
            <a:ext cx="11060178" cy="4040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Hosting for running queries</a:t>
            </a:r>
          </a:p>
          <a:p>
            <a:pPr lvl="1"/>
            <a:r>
              <a:rPr lang="en-US" dirty="0"/>
              <a:t>Efficient periodic persistence of state using pluggable storage</a:t>
            </a:r>
          </a:p>
          <a:p>
            <a:pPr lvl="2"/>
            <a:r>
              <a:rPr lang="en-US" dirty="0"/>
              <a:t>Transaction log of create/delete operations</a:t>
            </a:r>
          </a:p>
          <a:p>
            <a:pPr lvl="2"/>
            <a:r>
              <a:rPr lang="en-US" dirty="0"/>
              <a:t>Expression trees for reactive artifacts</a:t>
            </a:r>
          </a:p>
          <a:p>
            <a:pPr lvl="2"/>
            <a:r>
              <a:rPr lang="en-US" dirty="0"/>
              <a:t>State of query operators</a:t>
            </a:r>
          </a:p>
          <a:p>
            <a:pPr lvl="1"/>
            <a:r>
              <a:rPr lang="en-US" dirty="0"/>
              <a:t>Bridges with external streams with replay support</a:t>
            </a:r>
          </a:p>
          <a:p>
            <a:pPr lvl="2"/>
            <a:r>
              <a:rPr lang="en-US" dirty="0"/>
              <a:t>Sequence numbers</a:t>
            </a:r>
          </a:p>
          <a:p>
            <a:pPr lvl="2"/>
            <a:r>
              <a:rPr lang="en-US" dirty="0"/>
              <a:t>Acknowledge on checkpoint, replay on recovery</a:t>
            </a:r>
          </a:p>
          <a:p>
            <a:pPr lvl="1"/>
            <a:r>
              <a:rPr lang="en-US" dirty="0"/>
              <a:t>Supports high density of running queries</a:t>
            </a:r>
          </a:p>
          <a:p>
            <a:pPr lvl="2"/>
            <a:r>
              <a:rPr lang="en-US" dirty="0"/>
              <a:t>Range from 1 to 1000s of queries</a:t>
            </a:r>
          </a:p>
          <a:p>
            <a:pPr lvl="2"/>
            <a:r>
              <a:rPr lang="en-US" dirty="0"/>
              <a:t>Checkpoint/recovery latency is key factor in partitioning</a:t>
            </a:r>
          </a:p>
          <a:p>
            <a:pPr lvl="1"/>
            <a:r>
              <a:rPr lang="en-US" dirty="0"/>
              <a:t>Library approach enabling variety of hosting</a:t>
            </a:r>
          </a:p>
        </p:txBody>
      </p:sp>
    </p:spTree>
    <p:extLst>
      <p:ext uri="{BB962C8B-B14F-4D97-AF65-F5344CB8AC3E}">
        <p14:creationId xmlns:p14="http://schemas.microsoft.com/office/powerpoint/2010/main" val="3190074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7C78-FB8C-45FE-A144-E457A530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107280"/>
            <a:ext cx="11058306" cy="1106905"/>
          </a:xfrm>
        </p:spPr>
        <p:txBody>
          <a:bodyPr>
            <a:normAutofit/>
          </a:bodyPr>
          <a:lstStyle/>
          <a:p>
            <a:r>
              <a:rPr lang="en-US" dirty="0"/>
              <a:t>A Look Inside the Query Engine</a:t>
            </a:r>
          </a:p>
        </p:txBody>
      </p:sp>
      <p:pic>
        <p:nvPicPr>
          <p:cNvPr id="7" name="Picture 4" descr="A person walking in a tunnel&#10;&#10;Description automatically generated with medium confidence">
            <a:extLst>
              <a:ext uri="{FF2B5EF4-FFF2-40B4-BE49-F238E27FC236}">
                <a16:creationId xmlns:a16="http://schemas.microsoft.com/office/drawing/2014/main" id="{BBA1660A-E7DD-48B8-A380-DA707AB71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59" r="-2" b="17408"/>
          <a:stretch/>
        </p:blipFill>
        <p:spPr>
          <a:xfrm>
            <a:off x="586800" y="2410094"/>
            <a:ext cx="11060178" cy="4040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1856393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3601BAF-2CAA-43B4-840E-42D08A170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520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chemeClr val="accent4"/>
                </a:solidFill>
              </a:rPr>
              <a:t>       </a:t>
            </a:r>
            <a:r>
              <a:rPr lang="en-US" sz="12800" dirty="0">
                <a:solidFill>
                  <a:schemeClr val="accent4"/>
                </a:solidFill>
              </a:rPr>
              <a:t>&amp; </a:t>
            </a:r>
            <a:r>
              <a:rPr lang="en-US" sz="12800" dirty="0">
                <a:solidFill>
                  <a:schemeClr val="accent1"/>
                </a:solidFill>
              </a:rPr>
              <a:t>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7DF9D70-FFB8-46E9-8A58-C4C533AF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0"/>
            <a:ext cx="10515600" cy="467985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⭐ The GitHub Repo: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DC27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https://github.com/reaqtive/reaqtor</a:t>
            </a:r>
            <a:endParaRPr lang="en-GB" dirty="0">
              <a:solidFill>
                <a:srgbClr val="DC2786"/>
              </a:solidFill>
            </a:endParaRPr>
          </a:p>
          <a:p>
            <a:pPr marL="0" indent="0">
              <a:buNone/>
            </a:pPr>
            <a:r>
              <a:rPr lang="en-GB" dirty="0"/>
              <a:t>📖 Download the free </a:t>
            </a:r>
            <a:r>
              <a:rPr lang="en-GB" dirty="0" err="1"/>
              <a:t>ebook</a:t>
            </a:r>
            <a:r>
              <a:rPr lang="en-GB" dirty="0"/>
              <a:t> “A Little History of Reaqtor”: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DC27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https://reaqtive.net</a:t>
            </a:r>
            <a:r>
              <a:rPr lang="en-GB" dirty="0">
                <a:solidFill>
                  <a:srgbClr val="DC2786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📚 Read the conceptual &amp; API documentation: 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DC27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https://reaqtive.net/documentation/</a:t>
            </a:r>
            <a:r>
              <a:rPr lang="en-GB" dirty="0">
                <a:solidFill>
                  <a:srgbClr val="DC2786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🕹 Play with the demos and .NET Interactive notebooks: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DC278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https://reaqtive.net/demos/</a:t>
            </a:r>
            <a:r>
              <a:rPr lang="en-GB" dirty="0">
                <a:solidFill>
                  <a:srgbClr val="DC2786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🎨 Look at the “creative commons share alike” design assets :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DC278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https://github.com/reaqtive/reaqtive-creative-assets</a:t>
            </a:r>
            <a:r>
              <a:rPr lang="en-GB" dirty="0">
                <a:solidFill>
                  <a:srgbClr val="DC2786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👄 Give a Reaqtor presentation to your local user group: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DC278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https://github.com/reaqtive/community-presentations</a:t>
            </a:r>
            <a:r>
              <a:rPr lang="en-US" dirty="0">
                <a:solidFill>
                  <a:srgbClr val="DC2786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/>
              <a:t>🙏 Follow @reaqtive and @reaqtor on Twitter!</a:t>
            </a:r>
          </a:p>
          <a:p>
            <a:pPr marL="0" indent="0">
              <a:buNone/>
            </a:pPr>
            <a:r>
              <a:rPr lang="en-GB" dirty="0"/>
              <a:t>📣 Spread the word! Blog, tweet, podcast, vlog, subscribe to our blog!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94E7AC6-7162-437B-847A-FFBE2CD09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352520"/>
            <a:ext cx="1283452" cy="12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DC970-839A-4444-A83A-D6F06C71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1709738"/>
            <a:ext cx="10515600" cy="2852737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Reaqtor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4A4EBA-711F-4A6D-9323-2B3B1FA04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00" y="4589463"/>
            <a:ext cx="10515600" cy="1500187"/>
          </a:xfrm>
        </p:spPr>
        <p:txBody>
          <a:bodyPr/>
          <a:lstStyle/>
          <a:p>
            <a:r>
              <a:rPr lang="en-US" dirty="0"/>
              <a:t>Your Rx for Distributed, Reliable, and Stateful 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339043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E67EF8-AF58-5B46-9D83-28762269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/>
          <a:lstStyle/>
          <a:p>
            <a:r>
              <a:rPr lang="en-US" dirty="0"/>
              <a:t>Reactive Extensions (Rx)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6144EC-1486-E440-BEE2-F852866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390" y="1800000"/>
            <a:ext cx="11060178" cy="4040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public interface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IObservable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out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>
                <a:latin typeface="Consolas" panose="020B0609020204030204" pitchFamily="49" charset="0"/>
              </a:rPr>
              <a:t> Subscribe(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IObserver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>
                <a:latin typeface="Consolas" panose="020B0609020204030204" pitchFamily="49" charset="0"/>
              </a:rPr>
              <a:t>&gt; observer);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public interface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IObserver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OnNext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1800" dirty="0">
                <a:latin typeface="Consolas" panose="020B0609020204030204" pitchFamily="49" charset="0"/>
              </a:rPr>
              <a:t> value);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OnError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Exception </a:t>
            </a:r>
            <a:r>
              <a:rPr lang="en-US" sz="1800" dirty="0">
                <a:latin typeface="Consolas" panose="020B0609020204030204" pitchFamily="49" charset="0"/>
              </a:rPr>
              <a:t>error);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OnCompleted</a:t>
            </a:r>
            <a:r>
              <a:rPr lang="en-US" sz="18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btfpLayoutConfig" hidden="1">
            <a:extLst>
              <a:ext uri="{FF2B5EF4-FFF2-40B4-BE49-F238E27FC236}">
                <a16:creationId xmlns:a16="http://schemas.microsoft.com/office/drawing/2014/main" id="{F9422EDE-AE17-490D-BB8C-41C3A0375EB7}"/>
              </a:ext>
            </a:extLst>
          </p:cNvPr>
          <p:cNvSpPr txBox="1"/>
          <p:nvPr/>
        </p:nvSpPr>
        <p:spPr>
          <a:xfrm>
            <a:off x="12700" y="12700"/>
            <a:ext cx="8890000" cy="1538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sz="100">
                <a:gradFill flip="none" rotWithShape="1">
                  <a:gsLst>
                    <a:gs pos="2917">
                      <a:srgbClr val="FFFFFF">
                        <a:alpha val="0"/>
                      </a:srgbClr>
                    </a:gs>
                    <a:gs pos="30000">
                      <a:schemeClr val="tx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overall_1_132241972397315101 columns_1_132241972397315101 </a:t>
            </a:r>
            <a:endParaRPr lang="en-US" sz="100" err="1">
              <a:gradFill flip="none" rotWithShape="1">
                <a:gsLst>
                  <a:gs pos="2917">
                    <a:srgbClr val="FFFFFF">
                      <a:alpha val="0"/>
                    </a:srgbClr>
                  </a:gs>
                  <a:gs pos="30000">
                    <a:schemeClr val="tx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53567-18AC-497B-AF3F-311DFCD12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60000"/>
            <a:ext cx="1628401" cy="162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D61D9-802D-44BC-8B4A-C8373343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/>
          <a:lstStyle/>
          <a:p>
            <a:r>
              <a:rPr lang="en-US" dirty="0"/>
              <a:t>LINQ to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6786B-8D62-430B-B721-6F3C294A9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60000"/>
            <a:ext cx="1628401" cy="16284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69AA4-D091-4AF0-B152-9E8311911E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800" y="1800000"/>
            <a:ext cx="11377010" cy="4040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>
                <a:solidFill>
                  <a:srgbClr val="87104C"/>
                </a:solidFill>
                <a:latin typeface="Consolas" panose="020B0609020204030204" pitchFamily="49" charset="0"/>
              </a:rPr>
              <a:t>IObservable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&lt;string&gt; </a:t>
            </a:r>
            <a:r>
              <a:rPr lang="en-US" sz="1800" dirty="0">
                <a:latin typeface="Consolas" panose="020B0609020204030204" pitchFamily="49" charset="0"/>
              </a:rPr>
              <a:t>search =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from </a:t>
            </a:r>
            <a:r>
              <a:rPr lang="en-US" sz="1800" dirty="0">
                <a:latin typeface="Consolas" panose="020B0609020204030204" pitchFamily="49" charset="0"/>
              </a:rPr>
              <a:t>e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Observable</a:t>
            </a:r>
            <a:r>
              <a:rPr lang="en-US" sz="1800" dirty="0" err="1">
                <a:latin typeface="Consolas" panose="020B0609020204030204" pitchFamily="49" charset="0"/>
              </a:rPr>
              <a:t>.FromEventPattern</a:t>
            </a:r>
            <a:r>
              <a:rPr lang="en-US" sz="1800" dirty="0"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EventArgs</a:t>
            </a:r>
            <a:r>
              <a:rPr lang="en-US" sz="1800" dirty="0">
                <a:latin typeface="Consolas" panose="020B0609020204030204" pitchFamily="49" charset="0"/>
              </a:rPr>
              <a:t>&gt;(txt, 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TextChanged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// .NET Events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select </a:t>
            </a:r>
            <a:r>
              <a:rPr lang="en-US" sz="1800" dirty="0" err="1">
                <a:latin typeface="Consolas" panose="020B0609020204030204" pitchFamily="49" charset="0"/>
              </a:rPr>
              <a:t>txt.Text</a:t>
            </a:r>
            <a:r>
              <a:rPr lang="en-US" sz="18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IObservable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chemeClr val="accent1"/>
                </a:solidFill>
                <a:latin typeface="Consolas" panose="020B0609020204030204" pitchFamily="49" charset="0"/>
              </a:rPr>
              <a:t>[]&gt; </a:t>
            </a:r>
            <a:r>
              <a:rPr lang="en-US" sz="1800" dirty="0">
                <a:latin typeface="Consolas" panose="020B0609020204030204" pitchFamily="49" charset="0"/>
              </a:rPr>
              <a:t>res =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latin typeface="Consolas" panose="020B0609020204030204" pitchFamily="49" charset="0"/>
              </a:rPr>
              <a:t> term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</a:t>
            </a:r>
            <a:r>
              <a:rPr lang="en-US" sz="1800" dirty="0" err="1">
                <a:latin typeface="Consolas" panose="020B0609020204030204" pitchFamily="49" charset="0"/>
              </a:rPr>
              <a:t>search.Throttle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TimeSpan</a:t>
            </a:r>
            <a:r>
              <a:rPr lang="en-US" sz="1800" dirty="0" err="1">
                <a:latin typeface="Consolas" panose="020B0609020204030204" pitchFamily="49" charset="0"/>
              </a:rPr>
              <a:t>.FromMilliseconds</a:t>
            </a:r>
            <a:r>
              <a:rPr lang="en-US" sz="1800" dirty="0">
                <a:latin typeface="Consolas" panose="020B0609020204030204" pitchFamily="49" charset="0"/>
              </a:rPr>
              <a:t>(100)).</a:t>
            </a:r>
            <a:r>
              <a:rPr lang="en-US" sz="1800" dirty="0" err="1">
                <a:latin typeface="Consolas" panose="020B0609020204030204" pitchFamily="49" charset="0"/>
              </a:rPr>
              <a:t>DistinctUntilChanged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where </a:t>
            </a:r>
            <a:r>
              <a:rPr lang="en-US" sz="1800" dirty="0" err="1">
                <a:latin typeface="Consolas" panose="020B0609020204030204" pitchFamily="49" charset="0"/>
              </a:rPr>
              <a:t>term.Length</a:t>
            </a:r>
            <a:r>
              <a:rPr lang="en-US" sz="1800" dirty="0">
                <a:latin typeface="Consolas" panose="020B0609020204030204" pitchFamily="49" charset="0"/>
              </a:rPr>
              <a:t> &gt; 0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latin typeface="Consolas" panose="020B0609020204030204" pitchFamily="49" charset="0"/>
              </a:rPr>
              <a:t> words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in </a:t>
            </a:r>
            <a:r>
              <a:rPr lang="en-US" sz="1800" dirty="0" err="1">
                <a:latin typeface="Consolas" panose="020B0609020204030204" pitchFamily="49" charset="0"/>
              </a:rPr>
              <a:t>svc.GetSuggestionsAsync</a:t>
            </a:r>
            <a:r>
              <a:rPr lang="en-US" sz="1800" dirty="0">
                <a:latin typeface="Consolas" panose="020B0609020204030204" pitchFamily="49" charset="0"/>
              </a:rPr>
              <a:t>(term).</a:t>
            </a:r>
            <a:r>
              <a:rPr lang="en-US" sz="1800" dirty="0" err="1">
                <a:latin typeface="Consolas" panose="020B0609020204030204" pitchFamily="49" charset="0"/>
              </a:rPr>
              <a:t>AsObservable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// Task&lt;T&gt; conversion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select </a:t>
            </a:r>
            <a:r>
              <a:rPr lang="en-US" sz="1800" dirty="0">
                <a:latin typeface="Consolas" panose="020B0609020204030204" pitchFamily="49" charset="0"/>
              </a:rPr>
              <a:t>words;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>
                <a:latin typeface="Consolas" panose="020B0609020204030204" pitchFamily="49" charset="0"/>
              </a:rPr>
              <a:t> sub = </a:t>
            </a:r>
            <a:r>
              <a:rPr lang="en-US" sz="1800" dirty="0" err="1">
                <a:latin typeface="Consolas" panose="020B0609020204030204" pitchFamily="49" charset="0"/>
              </a:rPr>
              <a:t>res.ObserveOn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lst</a:t>
            </a:r>
            <a:r>
              <a:rPr lang="en-US" sz="1800" dirty="0">
                <a:latin typeface="Consolas" panose="020B0609020204030204" pitchFamily="49" charset="0"/>
              </a:rPr>
              <a:t>).Subscribe(words =&gt; </a:t>
            </a:r>
            <a:r>
              <a:rPr lang="en-US" sz="1800" dirty="0" err="1">
                <a:latin typeface="Consolas" panose="020B0609020204030204" pitchFamily="49" charset="0"/>
              </a:rPr>
              <a:t>lst.Items</a:t>
            </a:r>
            <a:r>
              <a:rPr lang="en-US" sz="1800" dirty="0">
                <a:latin typeface="Consolas" panose="020B0609020204030204" pitchFamily="49" charset="0"/>
              </a:rPr>
              <a:t> = words);</a:t>
            </a:r>
          </a:p>
        </p:txBody>
      </p:sp>
    </p:spTree>
    <p:extLst>
      <p:ext uri="{BB962C8B-B14F-4D97-AF65-F5344CB8AC3E}">
        <p14:creationId xmlns:p14="http://schemas.microsoft.com/office/powerpoint/2010/main" val="3189955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E67EF8-AF58-5B46-9D83-28762269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60000"/>
            <a:ext cx="7508990" cy="1106905"/>
          </a:xfrm>
        </p:spPr>
        <p:txBody>
          <a:bodyPr/>
          <a:lstStyle/>
          <a:p>
            <a:r>
              <a:rPr lang="en-US" dirty="0"/>
              <a:t>Taxonomy of Querying</a:t>
            </a:r>
          </a:p>
        </p:txBody>
      </p:sp>
      <p:sp>
        <p:nvSpPr>
          <p:cNvPr id="2" name="btfpLayoutConfig" hidden="1">
            <a:extLst>
              <a:ext uri="{FF2B5EF4-FFF2-40B4-BE49-F238E27FC236}">
                <a16:creationId xmlns:a16="http://schemas.microsoft.com/office/drawing/2014/main" id="{F9422EDE-AE17-490D-BB8C-41C3A0375EB7}"/>
              </a:ext>
            </a:extLst>
          </p:cNvPr>
          <p:cNvSpPr txBox="1"/>
          <p:nvPr/>
        </p:nvSpPr>
        <p:spPr>
          <a:xfrm>
            <a:off x="12700" y="12700"/>
            <a:ext cx="8890000" cy="1538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sz="100">
                <a:gradFill flip="none" rotWithShape="1">
                  <a:gsLst>
                    <a:gs pos="2917">
                      <a:srgbClr val="FFFFFF">
                        <a:alpha val="0"/>
                      </a:srgbClr>
                    </a:gs>
                    <a:gs pos="30000">
                      <a:schemeClr val="tx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overall_1_132241972397315101 columns_1_132241972397315101 </a:t>
            </a:r>
            <a:endParaRPr lang="en-US" sz="100" err="1">
              <a:gradFill flip="none" rotWithShape="1">
                <a:gsLst>
                  <a:gs pos="2917">
                    <a:srgbClr val="FFFFFF">
                      <a:alpha val="0"/>
                    </a:srgbClr>
                  </a:gs>
                  <a:gs pos="30000">
                    <a:schemeClr val="tx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A4F1C2-E2DC-4CDA-9CEC-8F5DC326068A}"/>
              </a:ext>
            </a:extLst>
          </p:cNvPr>
          <p:cNvCxnSpPr/>
          <p:nvPr/>
        </p:nvCxnSpPr>
        <p:spPr>
          <a:xfrm>
            <a:off x="6536418" y="1981200"/>
            <a:ext cx="0" cy="356616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7C5DC6-713D-4008-93D5-248F2AAF33F7}"/>
              </a:ext>
            </a:extLst>
          </p:cNvPr>
          <p:cNvCxnSpPr/>
          <p:nvPr/>
        </p:nvCxnSpPr>
        <p:spPr>
          <a:xfrm>
            <a:off x="2046796" y="3895362"/>
            <a:ext cx="8412480" cy="0"/>
          </a:xfrm>
          <a:prstGeom prst="line">
            <a:avLst/>
          </a:prstGeom>
          <a:ln>
            <a:solidFill>
              <a:schemeClr val="tx1">
                <a:alpha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C260C369-D742-4C6F-A53A-C684BD7B2783}"/>
              </a:ext>
            </a:extLst>
          </p:cNvPr>
          <p:cNvSpPr txBox="1"/>
          <p:nvPr/>
        </p:nvSpPr>
        <p:spPr>
          <a:xfrm>
            <a:off x="2665581" y="2644213"/>
            <a:ext cx="3631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IEnumerable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f(x) …</a:t>
            </a:r>
          </a:p>
          <a:p>
            <a:pPr algn="ctr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5EFEFBB-8AEE-4002-B40C-B192F08694FE}"/>
              </a:ext>
            </a:extLst>
          </p:cNvPr>
          <p:cNvSpPr txBox="1"/>
          <p:nvPr/>
        </p:nvSpPr>
        <p:spPr>
          <a:xfrm>
            <a:off x="2665580" y="4171049"/>
            <a:ext cx="363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IQueryable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f(x) …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838D9FEB-2CEB-496C-9CFB-AAFFDC58CBBA}"/>
              </a:ext>
            </a:extLst>
          </p:cNvPr>
          <p:cNvSpPr/>
          <p:nvPr/>
        </p:nvSpPr>
        <p:spPr>
          <a:xfrm>
            <a:off x="6400800" y="3810577"/>
            <a:ext cx="4293927" cy="1972525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EAF3BB93-9692-42F1-9DA3-AA597E3262AC}"/>
              </a:ext>
            </a:extLst>
          </p:cNvPr>
          <p:cNvSpPr txBox="1"/>
          <p:nvPr/>
        </p:nvSpPr>
        <p:spPr>
          <a:xfrm>
            <a:off x="6624212" y="2644213"/>
            <a:ext cx="3631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IObservable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f(x) …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95AA45A1-F8EC-4789-BD15-0782A4F711EF}"/>
              </a:ext>
            </a:extLst>
          </p:cNvPr>
          <p:cNvSpPr txBox="1"/>
          <p:nvPr/>
        </p:nvSpPr>
        <p:spPr>
          <a:xfrm>
            <a:off x="6624211" y="4171049"/>
            <a:ext cx="363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IQbservable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f(x) …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2CA3EA89-0A65-4301-BEB2-AC18909A671D}"/>
              </a:ext>
            </a:extLst>
          </p:cNvPr>
          <p:cNvSpPr txBox="1"/>
          <p:nvPr/>
        </p:nvSpPr>
        <p:spPr>
          <a:xfrm rot="16200000">
            <a:off x="1169154" y="2905823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</a:rPr>
              <a:t>Code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12FDA72C-64E6-405B-BEED-1CA08CFD0B5C}"/>
              </a:ext>
            </a:extLst>
          </p:cNvPr>
          <p:cNvSpPr txBox="1"/>
          <p:nvPr/>
        </p:nvSpPr>
        <p:spPr>
          <a:xfrm rot="16200000">
            <a:off x="1209229" y="4405261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Data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814A40A-54C6-464D-B172-E1EE65950967}"/>
              </a:ext>
            </a:extLst>
          </p:cNvPr>
          <p:cNvSpPr txBox="1"/>
          <p:nvPr/>
        </p:nvSpPr>
        <p:spPr>
          <a:xfrm>
            <a:off x="4069417" y="2001070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B050"/>
                </a:solidFill>
              </a:rPr>
              <a:t>Pull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A403BC5-15FE-49E9-9EB7-E8EBD44E548F}"/>
              </a:ext>
            </a:extLst>
          </p:cNvPr>
          <p:cNvSpPr txBox="1"/>
          <p:nvPr/>
        </p:nvSpPr>
        <p:spPr>
          <a:xfrm>
            <a:off x="7937479" y="2001070"/>
            <a:ext cx="1112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C00000"/>
                </a:solidFill>
              </a:rPr>
              <a:t>Push</a:t>
            </a:r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78FE9BAE-C260-4BAC-84BA-F4CDDAC78CB7}"/>
              </a:ext>
            </a:extLst>
          </p:cNvPr>
          <p:cNvSpPr/>
          <p:nvPr/>
        </p:nvSpPr>
        <p:spPr>
          <a:xfrm>
            <a:off x="8343903" y="5426725"/>
            <a:ext cx="838194" cy="768872"/>
          </a:xfrm>
          <a:prstGeom prst="lightningBol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2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 animBg="1"/>
      <p:bldP spid="11" grpId="0"/>
      <p:bldP spid="12" grpId="0"/>
      <p:bldP spid="13" grpId="0"/>
      <p:bldP spid="14" grpId="0"/>
      <p:bldP spid="15" grpId="0"/>
      <p:bldP spid="16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AFFF-76CA-4B08-BCF1-09E977A2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History of </a:t>
            </a:r>
            <a:r>
              <a:rPr lang="en-US" dirty="0" err="1"/>
              <a:t>Reaqtor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251C60-5657-4702-B3AB-3A83A401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799" y="1800000"/>
            <a:ext cx="5737801" cy="4727576"/>
          </a:xfrm>
        </p:spPr>
        <p:txBody>
          <a:bodyPr>
            <a:noAutofit/>
          </a:bodyPr>
          <a:lstStyle/>
          <a:p>
            <a:r>
              <a:rPr lang="en-US" dirty="0"/>
              <a:t>Taking research to production</a:t>
            </a:r>
          </a:p>
          <a:p>
            <a:endParaRPr lang="en-US" dirty="0"/>
          </a:p>
          <a:p>
            <a:r>
              <a:rPr lang="en-US" dirty="0"/>
              <a:t>Many detours and tangents</a:t>
            </a:r>
          </a:p>
          <a:p>
            <a:endParaRPr lang="en-US" dirty="0"/>
          </a:p>
          <a:p>
            <a:r>
              <a:rPr lang="en-US" dirty="0"/>
              <a:t>Long path to OSS</a:t>
            </a:r>
          </a:p>
          <a:p>
            <a:endParaRPr lang="en-US" dirty="0"/>
          </a:p>
          <a:p>
            <a:r>
              <a:rPr lang="en-US" dirty="0"/>
              <a:t>Hundreds of man years</a:t>
            </a:r>
          </a:p>
          <a:p>
            <a:endParaRPr lang="en-US" dirty="0"/>
          </a:p>
          <a:p>
            <a:r>
              <a:rPr lang="en-US" dirty="0"/>
              <a:t>Find the FREE e-book at </a:t>
            </a:r>
            <a:r>
              <a:rPr lang="en-US" dirty="0">
                <a:solidFill>
                  <a:srgbClr val="DC278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reaqtive.net</a:t>
            </a:r>
            <a:endParaRPr lang="en-US" dirty="0">
              <a:solidFill>
                <a:srgbClr val="DC2786"/>
              </a:solidFill>
            </a:endParaRP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A2DADFD-6B4F-46D5-BD3F-C5761F1A98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29" y="1946880"/>
            <a:ext cx="3078571" cy="4351338"/>
          </a:xfrm>
          <a:noFill/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DE57BE-D7F7-4ED3-A313-927B62368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7381195"/>
              </p:ext>
            </p:extLst>
          </p:nvPr>
        </p:nvGraphicFramePr>
        <p:xfrm>
          <a:off x="6553200" y="685800"/>
          <a:ext cx="8419420" cy="5612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7126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E67EF8-AF58-5B46-9D83-28762269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7508990" cy="1106905"/>
          </a:xfrm>
        </p:spPr>
        <p:txBody>
          <a:bodyPr>
            <a:normAutofit/>
          </a:bodyPr>
          <a:lstStyle/>
          <a:p>
            <a:r>
              <a:rPr lang="en-US" dirty="0"/>
              <a:t>The Reactor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6144EC-1486-E440-BEE2-F8528667150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6800" y="1800000"/>
            <a:ext cx="11060178" cy="4447906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party internal service at Microsoft (2013-…)</a:t>
            </a:r>
          </a:p>
          <a:p>
            <a:pPr lvl="1"/>
            <a:r>
              <a:rPr lang="en-US" dirty="0"/>
              <a:t>Built on Service Fabric</a:t>
            </a:r>
          </a:p>
          <a:p>
            <a:endParaRPr lang="en-US" sz="600" dirty="0"/>
          </a:p>
          <a:p>
            <a:r>
              <a:rPr lang="en-US" dirty="0"/>
              <a:t>Scalable, distributed, reliable, and stateful Rx-based event processing</a:t>
            </a:r>
          </a:p>
          <a:p>
            <a:pPr lvl="1"/>
            <a:r>
              <a:rPr lang="en-US" dirty="0"/>
              <a:t>Running at scale in Bing, Office 365, etc.</a:t>
            </a:r>
          </a:p>
          <a:p>
            <a:pPr lvl="1"/>
            <a:r>
              <a:rPr lang="en-US" b="1" dirty="0"/>
              <a:t>Billions</a:t>
            </a:r>
            <a:r>
              <a:rPr lang="en-US" dirty="0"/>
              <a:t> of standing event processing queries</a:t>
            </a:r>
          </a:p>
          <a:p>
            <a:pPr lvl="1"/>
            <a:r>
              <a:rPr lang="en-US" b="1" dirty="0"/>
              <a:t>Thousands </a:t>
            </a:r>
            <a:r>
              <a:rPr lang="en-US" dirty="0"/>
              <a:t>events/second in near real-time</a:t>
            </a:r>
          </a:p>
          <a:p>
            <a:pPr lvl="1"/>
            <a:endParaRPr lang="en-US" sz="600" dirty="0"/>
          </a:p>
          <a:p>
            <a:r>
              <a:rPr lang="en-US" dirty="0"/>
              <a:t>Built as a set of reusable libraries</a:t>
            </a:r>
          </a:p>
          <a:p>
            <a:pPr lvl="1"/>
            <a:r>
              <a:rPr lang="en-US" dirty="0"/>
              <a:t>Embedding in applications, devices, etc.</a:t>
            </a:r>
          </a:p>
          <a:p>
            <a:pPr lvl="1"/>
            <a:r>
              <a:rPr lang="en-US" dirty="0"/>
              <a:t>Hosting in large scale cloud services</a:t>
            </a:r>
          </a:p>
        </p:txBody>
      </p:sp>
      <p:sp>
        <p:nvSpPr>
          <p:cNvPr id="2" name="btfpLayoutConfig" hidden="1">
            <a:extLst>
              <a:ext uri="{FF2B5EF4-FFF2-40B4-BE49-F238E27FC236}">
                <a16:creationId xmlns:a16="http://schemas.microsoft.com/office/drawing/2014/main" id="{F9422EDE-AE17-490D-BB8C-41C3A0375EB7}"/>
              </a:ext>
            </a:extLst>
          </p:cNvPr>
          <p:cNvSpPr txBox="1"/>
          <p:nvPr/>
        </p:nvSpPr>
        <p:spPr>
          <a:xfrm>
            <a:off x="12700" y="12700"/>
            <a:ext cx="8890000" cy="1538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sz="100">
                <a:gradFill flip="none" rotWithShape="1">
                  <a:gsLst>
                    <a:gs pos="2917">
                      <a:srgbClr val="FFFFFF">
                        <a:alpha val="0"/>
                      </a:srgbClr>
                    </a:gs>
                    <a:gs pos="30000">
                      <a:schemeClr val="tx1">
                        <a:alpha val="0"/>
                      </a:schemeClr>
                    </a:gs>
                  </a:gsLst>
                  <a:lin ang="5400000" scaled="0"/>
                  <a:tileRect/>
                </a:gradFill>
              </a:rPr>
              <a:t>overall_1_132241972397315101 columns_1_132241972397315101 </a:t>
            </a:r>
            <a:endParaRPr lang="en-US" sz="100" err="1">
              <a:gradFill flip="none" rotWithShape="1">
                <a:gsLst>
                  <a:gs pos="2917">
                    <a:srgbClr val="FFFFFF">
                      <a:alpha val="0"/>
                    </a:srgbClr>
                  </a:gs>
                  <a:gs pos="30000">
                    <a:schemeClr val="tx1">
                      <a:alpha val="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08C1B9-4A7D-4991-B650-A5697C5F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41" y="1872822"/>
            <a:ext cx="2412059" cy="540258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E7FE839F-88D9-4135-90F5-063CBA72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700" y="1697025"/>
            <a:ext cx="1596571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DC2FA0C0-715D-428A-9E16-DA57A72C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299" y="3499798"/>
            <a:ext cx="90035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DD21EC66-49AB-42F2-AE9B-2062C6ED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899" y="3499798"/>
            <a:ext cx="1066801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BD3D8A20-73AB-46F3-8913-2C0E7EF0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253" y="35052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E18BE8-BFD0-4EB6-80AF-B1D87C4C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04800"/>
            <a:ext cx="5865033" cy="636586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2118E2D-7533-4FDC-9CC1-228FFDFD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0" y="360000"/>
            <a:ext cx="10515600" cy="110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Planetary Scale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8A7176-AF5B-45A1-8713-0E9EADA4E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800" y="1800000"/>
            <a:ext cx="5181600" cy="4921243"/>
          </a:xfrm>
        </p:spPr>
        <p:txBody>
          <a:bodyPr>
            <a:normAutofit/>
          </a:bodyPr>
          <a:lstStyle/>
          <a:p>
            <a:r>
              <a:rPr lang="en-US" dirty="0"/>
              <a:t>Stream Reservoir</a:t>
            </a:r>
          </a:p>
          <a:p>
            <a:pPr lvl="1"/>
            <a:r>
              <a:rPr lang="en-US" dirty="0"/>
              <a:t>Reliable event delivery</a:t>
            </a:r>
          </a:p>
          <a:p>
            <a:pPr lvl="1"/>
            <a:r>
              <a:rPr lang="en-US" dirty="0"/>
              <a:t>Rx/Tx 10</a:t>
            </a:r>
            <a:r>
              <a:rPr lang="en-US" baseline="30000" dirty="0"/>
              <a:t>3-4</a:t>
            </a:r>
            <a:r>
              <a:rPr lang="en-US" dirty="0"/>
              <a:t> events/second</a:t>
            </a:r>
          </a:p>
          <a:p>
            <a:r>
              <a:rPr lang="en-US" dirty="0"/>
              <a:t>Query Coordinator</a:t>
            </a:r>
          </a:p>
          <a:p>
            <a:pPr lvl="1"/>
            <a:r>
              <a:rPr lang="en-US" dirty="0"/>
              <a:t>Smart query placement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2-3</a:t>
            </a:r>
            <a:r>
              <a:rPr lang="en-US" dirty="0"/>
              <a:t> DDL operations/second</a:t>
            </a:r>
          </a:p>
          <a:p>
            <a:r>
              <a:rPr lang="en-US" dirty="0"/>
              <a:t>Query Evaluator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4-5</a:t>
            </a:r>
            <a:r>
              <a:rPr lang="en-US" dirty="0"/>
              <a:t> of replicated query engines</a:t>
            </a:r>
          </a:p>
          <a:p>
            <a:pPr lvl="1"/>
            <a:r>
              <a:rPr lang="en-US" dirty="0"/>
              <a:t>Hosting 10</a:t>
            </a:r>
            <a:r>
              <a:rPr lang="en-US" baseline="30000" dirty="0"/>
              <a:t>4-6 </a:t>
            </a:r>
            <a:r>
              <a:rPr lang="en-US" dirty="0"/>
              <a:t>queries each</a:t>
            </a:r>
          </a:p>
          <a:p>
            <a:r>
              <a:rPr lang="en-US" dirty="0"/>
              <a:t>Spanning many data centers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6DEE2C-5057-4258-9D37-FACBBB107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234" y="393388"/>
            <a:ext cx="1645722" cy="3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2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RX Theme">
      <a:dk1>
        <a:srgbClr val="454643"/>
      </a:dk1>
      <a:lt1>
        <a:srgbClr val="FFFFFF"/>
      </a:lt1>
      <a:dk2>
        <a:srgbClr val="696A68"/>
      </a:dk2>
      <a:lt2>
        <a:srgbClr val="FAFBFA"/>
      </a:lt2>
      <a:accent1>
        <a:srgbClr val="634096"/>
      </a:accent1>
      <a:accent2>
        <a:srgbClr val="F49200"/>
      </a:accent2>
      <a:accent3>
        <a:srgbClr val="7498FF"/>
      </a:accent3>
      <a:accent4>
        <a:srgbClr val="E94498"/>
      </a:accent4>
      <a:accent5>
        <a:srgbClr val="EDD71E"/>
      </a:accent5>
      <a:accent6>
        <a:srgbClr val="70AD47"/>
      </a:accent6>
      <a:hlink>
        <a:srgbClr val="07F2D0"/>
      </a:hlink>
      <a:folHlink>
        <a:srgbClr val="E9449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E15FDC4-95D6-46D0-BFE4-FFD51669922B}" vid="{1B57D7C3-1CBC-496C-A444-A52E2B4B10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Reaqtive_Template</Template>
  <TotalTime>2287</TotalTime>
  <Words>1525</Words>
  <Application>Microsoft Office PowerPoint</Application>
  <PresentationFormat>Widescreen</PresentationFormat>
  <Paragraphs>285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Consolas</vt:lpstr>
      <vt:lpstr>Poppins</vt:lpstr>
      <vt:lpstr>Arial</vt:lpstr>
      <vt:lpstr>Segoe UI</vt:lpstr>
      <vt:lpstr>Office Theme</vt:lpstr>
      <vt:lpstr>Project Reaqtor  Your Rx for Distributed, Reliable, and Stateful Event Processing</vt:lpstr>
      <vt:lpstr>Agenda</vt:lpstr>
      <vt:lpstr>What is Reaqtor?</vt:lpstr>
      <vt:lpstr>Reactive Extensions (Rx)</vt:lpstr>
      <vt:lpstr>LINQ to Events</vt:lpstr>
      <vt:lpstr>Taxonomy of Querying</vt:lpstr>
      <vt:lpstr>History of Reaqtor</vt:lpstr>
      <vt:lpstr>The Reactor Service</vt:lpstr>
      <vt:lpstr>Planetary Scale</vt:lpstr>
      <vt:lpstr>PowerPoint Presentation</vt:lpstr>
      <vt:lpstr>Project Reaqtor</vt:lpstr>
      <vt:lpstr>Project Reaqtor</vt:lpstr>
      <vt:lpstr>Project Reaqtor</vt:lpstr>
      <vt:lpstr> </vt:lpstr>
      <vt:lpstr> </vt:lpstr>
      <vt:lpstr> </vt:lpstr>
      <vt:lpstr>Official Release of Reaqtor</vt:lpstr>
      <vt:lpstr>Going Live on GitHub</vt:lpstr>
      <vt:lpstr>Reaqtor in Action</vt:lpstr>
      <vt:lpstr>Real-Time Vessel Tracking</vt:lpstr>
      <vt:lpstr>Reaqtor Core Ingredients Expression Trees</vt:lpstr>
      <vt:lpstr>Expression Tree Serialization</vt:lpstr>
      <vt:lpstr>Reaqtor Core Ingredients Reliable Rx</vt:lpstr>
      <vt:lpstr>Reliable Stateful Reactive Computation</vt:lpstr>
      <vt:lpstr>Reaqtor Core Ingredients Checkpointing query engine</vt:lpstr>
      <vt:lpstr>A Look Inside the Query Engine</vt:lpstr>
      <vt:lpstr>      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Reaqtor  Your Rx for Distributed, Reliable, and Stateful Event Processing</dc:title>
  <dc:creator>Bart De Smet</dc:creator>
  <cp:lastModifiedBy>Howard van Rooijen</cp:lastModifiedBy>
  <cp:revision>47</cp:revision>
  <dcterms:created xsi:type="dcterms:W3CDTF">2021-05-14T03:46:04Z</dcterms:created>
  <dcterms:modified xsi:type="dcterms:W3CDTF">2021-05-18T10:38:11Z</dcterms:modified>
</cp:coreProperties>
</file>